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47"/>
  </p:notesMasterIdLst>
  <p:sldIdLst>
    <p:sldId id="305" r:id="rId2"/>
    <p:sldId id="302" r:id="rId3"/>
    <p:sldId id="256" r:id="rId4"/>
    <p:sldId id="296" r:id="rId5"/>
    <p:sldId id="260" r:id="rId6"/>
    <p:sldId id="258" r:id="rId7"/>
    <p:sldId id="257" r:id="rId8"/>
    <p:sldId id="306" r:id="rId9"/>
    <p:sldId id="307" r:id="rId10"/>
    <p:sldId id="286" r:id="rId11"/>
    <p:sldId id="285" r:id="rId12"/>
    <p:sldId id="311" r:id="rId13"/>
    <p:sldId id="312" r:id="rId14"/>
    <p:sldId id="265" r:id="rId15"/>
    <p:sldId id="293" r:id="rId16"/>
    <p:sldId id="314" r:id="rId17"/>
    <p:sldId id="315" r:id="rId18"/>
    <p:sldId id="261" r:id="rId19"/>
    <p:sldId id="264" r:id="rId20"/>
    <p:sldId id="316" r:id="rId21"/>
    <p:sldId id="317" r:id="rId22"/>
    <p:sldId id="280" r:id="rId23"/>
    <p:sldId id="323" r:id="rId24"/>
    <p:sldId id="287" r:id="rId25"/>
    <p:sldId id="298" r:id="rId26"/>
    <p:sldId id="290" r:id="rId27"/>
    <p:sldId id="322" r:id="rId28"/>
    <p:sldId id="301" r:id="rId29"/>
    <p:sldId id="291" r:id="rId30"/>
    <p:sldId id="292" r:id="rId31"/>
    <p:sldId id="288" r:id="rId32"/>
    <p:sldId id="266" r:id="rId33"/>
    <p:sldId id="267" r:id="rId34"/>
    <p:sldId id="268" r:id="rId35"/>
    <p:sldId id="321" r:id="rId36"/>
    <p:sldId id="274" r:id="rId37"/>
    <p:sldId id="270" r:id="rId38"/>
    <p:sldId id="282" r:id="rId39"/>
    <p:sldId id="277" r:id="rId40"/>
    <p:sldId id="283" r:id="rId41"/>
    <p:sldId id="310" r:id="rId42"/>
    <p:sldId id="313" r:id="rId43"/>
    <p:sldId id="325" r:id="rId44"/>
    <p:sldId id="303" r:id="rId45"/>
    <p:sldId id="32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059"/>
    <a:srgbClr val="214365"/>
    <a:srgbClr val="FFFFE5"/>
    <a:srgbClr val="FFFFCC"/>
    <a:srgbClr val="FBF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2156" autoAdjust="0"/>
  </p:normalViewPr>
  <p:slideViewPr>
    <p:cSldViewPr snapToGrid="0">
      <p:cViewPr varScale="1">
        <p:scale>
          <a:sx n="47" d="100"/>
          <a:sy n="47" d="100"/>
        </p:scale>
        <p:origin x="821" y="27"/>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35977-CBDF-4A7C-BC65-1893EB9C83DF}"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FDDD0570-BF21-49AE-8716-9D0CB63CB5AA}">
      <dgm:prSet/>
      <dgm:spPr/>
      <dgm:t>
        <a:bodyPr/>
        <a:lstStyle/>
        <a:p>
          <a:r>
            <a:rPr lang="en-US"/>
            <a:t>How we age differs for everyone</a:t>
          </a:r>
        </a:p>
      </dgm:t>
    </dgm:pt>
    <dgm:pt modelId="{8FA2E995-F299-43F7-B3FA-49181BF34CBF}" type="parTrans" cxnId="{67D94BB2-F6F5-4F72-9892-AD6320EAE797}">
      <dgm:prSet/>
      <dgm:spPr/>
      <dgm:t>
        <a:bodyPr/>
        <a:lstStyle/>
        <a:p>
          <a:endParaRPr lang="en-US"/>
        </a:p>
      </dgm:t>
    </dgm:pt>
    <dgm:pt modelId="{2D6BE874-C653-4598-A965-49989FD7C144}" type="sibTrans" cxnId="{67D94BB2-F6F5-4F72-9892-AD6320EAE797}">
      <dgm:prSet/>
      <dgm:spPr/>
      <dgm:t>
        <a:bodyPr/>
        <a:lstStyle/>
        <a:p>
          <a:endParaRPr lang="en-US"/>
        </a:p>
      </dgm:t>
    </dgm:pt>
    <dgm:pt modelId="{D4CD4F5E-24EF-41C0-948B-660EB20B7556}">
      <dgm:prSet/>
      <dgm:spPr/>
      <dgm:t>
        <a:bodyPr/>
        <a:lstStyle/>
        <a:p>
          <a:r>
            <a:rPr lang="en-US"/>
            <a:t>“Older” worker may differ depending on job </a:t>
          </a:r>
        </a:p>
      </dgm:t>
    </dgm:pt>
    <dgm:pt modelId="{CD1C8C22-EFAE-47E3-B787-4B5DF1CFE37F}" type="parTrans" cxnId="{0A3C3A5D-C75C-40AB-B4AD-F16E255968C3}">
      <dgm:prSet/>
      <dgm:spPr/>
      <dgm:t>
        <a:bodyPr/>
        <a:lstStyle/>
        <a:p>
          <a:endParaRPr lang="en-US"/>
        </a:p>
      </dgm:t>
    </dgm:pt>
    <dgm:pt modelId="{51F2DEE2-AA56-4BD7-9AB8-F97504EE057F}" type="sibTrans" cxnId="{0A3C3A5D-C75C-40AB-B4AD-F16E255968C3}">
      <dgm:prSet/>
      <dgm:spPr/>
      <dgm:t>
        <a:bodyPr/>
        <a:lstStyle/>
        <a:p>
          <a:endParaRPr lang="en-US"/>
        </a:p>
      </dgm:t>
    </dgm:pt>
    <dgm:pt modelId="{7A752EC5-E521-46AB-BF9E-E12FD6E3FFA5}">
      <dgm:prSet custT="1"/>
      <dgm:spPr/>
      <dgm:t>
        <a:bodyPr/>
        <a:lstStyle/>
        <a:p>
          <a:r>
            <a:rPr lang="en-US" sz="1800" dirty="0"/>
            <a:t>Physical demands</a:t>
          </a:r>
        </a:p>
      </dgm:t>
    </dgm:pt>
    <dgm:pt modelId="{BB249322-0C82-40DD-9963-C5CCECEC7916}" type="parTrans" cxnId="{8787244F-BB39-4085-9217-CBAADA2CF6CE}">
      <dgm:prSet/>
      <dgm:spPr/>
      <dgm:t>
        <a:bodyPr/>
        <a:lstStyle/>
        <a:p>
          <a:endParaRPr lang="en-US"/>
        </a:p>
      </dgm:t>
    </dgm:pt>
    <dgm:pt modelId="{73D138FF-B2E0-4B78-9208-B50F61804D9D}" type="sibTrans" cxnId="{8787244F-BB39-4085-9217-CBAADA2CF6CE}">
      <dgm:prSet/>
      <dgm:spPr/>
      <dgm:t>
        <a:bodyPr/>
        <a:lstStyle/>
        <a:p>
          <a:endParaRPr lang="en-US"/>
        </a:p>
      </dgm:t>
    </dgm:pt>
    <dgm:pt modelId="{6D4A001F-0682-4AB1-8EE9-29773A9FDC87}">
      <dgm:prSet custT="1"/>
      <dgm:spPr/>
      <dgm:t>
        <a:bodyPr/>
        <a:lstStyle/>
        <a:p>
          <a:r>
            <a:rPr lang="en-US" sz="1800" dirty="0"/>
            <a:t>Construction worker</a:t>
          </a:r>
        </a:p>
      </dgm:t>
    </dgm:pt>
    <dgm:pt modelId="{26956A9A-40E8-49E1-A95B-70F64B6228D2}" type="parTrans" cxnId="{A4A2093A-6C3A-40F6-876B-EEF313E0E4A1}">
      <dgm:prSet/>
      <dgm:spPr/>
      <dgm:t>
        <a:bodyPr/>
        <a:lstStyle/>
        <a:p>
          <a:endParaRPr lang="en-US"/>
        </a:p>
      </dgm:t>
    </dgm:pt>
    <dgm:pt modelId="{25B691DC-6EA1-43D1-AA97-22DE8D6AC940}" type="sibTrans" cxnId="{A4A2093A-6C3A-40F6-876B-EEF313E0E4A1}">
      <dgm:prSet/>
      <dgm:spPr/>
      <dgm:t>
        <a:bodyPr/>
        <a:lstStyle/>
        <a:p>
          <a:endParaRPr lang="en-US"/>
        </a:p>
      </dgm:t>
    </dgm:pt>
    <dgm:pt modelId="{72D61B5F-1044-4D62-984D-623186E269E2}">
      <dgm:prSet custT="1"/>
      <dgm:spPr/>
      <dgm:t>
        <a:bodyPr/>
        <a:lstStyle/>
        <a:p>
          <a:r>
            <a:rPr lang="en-US" sz="1800" dirty="0"/>
            <a:t>Arborist</a:t>
          </a:r>
        </a:p>
      </dgm:t>
    </dgm:pt>
    <dgm:pt modelId="{4BEA84E8-4177-4FC4-965A-827EF70DF604}" type="parTrans" cxnId="{D0EAFC64-8F43-427E-BE37-D2F84FDBD687}">
      <dgm:prSet/>
      <dgm:spPr/>
      <dgm:t>
        <a:bodyPr/>
        <a:lstStyle/>
        <a:p>
          <a:endParaRPr lang="en-US"/>
        </a:p>
      </dgm:t>
    </dgm:pt>
    <dgm:pt modelId="{263520D4-B230-40B0-BE1B-7BD93CA66583}" type="sibTrans" cxnId="{D0EAFC64-8F43-427E-BE37-D2F84FDBD687}">
      <dgm:prSet/>
      <dgm:spPr/>
      <dgm:t>
        <a:bodyPr/>
        <a:lstStyle/>
        <a:p>
          <a:endParaRPr lang="en-US"/>
        </a:p>
      </dgm:t>
    </dgm:pt>
    <dgm:pt modelId="{3B4D76F2-BAD0-4686-B792-C729673F94D8}">
      <dgm:prSet custT="1"/>
      <dgm:spPr/>
      <dgm:t>
        <a:bodyPr/>
        <a:lstStyle/>
        <a:p>
          <a:r>
            <a:rPr lang="en-US" sz="1800" dirty="0"/>
            <a:t>Office worker</a:t>
          </a:r>
        </a:p>
      </dgm:t>
    </dgm:pt>
    <dgm:pt modelId="{529713E5-DBA3-4456-8EF6-FF41E0FFB325}" type="parTrans" cxnId="{61289D6E-63EB-4FA1-8D21-FE675867CF46}">
      <dgm:prSet/>
      <dgm:spPr/>
      <dgm:t>
        <a:bodyPr/>
        <a:lstStyle/>
        <a:p>
          <a:endParaRPr lang="en-US"/>
        </a:p>
      </dgm:t>
    </dgm:pt>
    <dgm:pt modelId="{238270D5-2C5B-4A52-B6F4-97DAAA62E764}" type="sibTrans" cxnId="{61289D6E-63EB-4FA1-8D21-FE675867CF46}">
      <dgm:prSet/>
      <dgm:spPr/>
      <dgm:t>
        <a:bodyPr/>
        <a:lstStyle/>
        <a:p>
          <a:endParaRPr lang="en-US"/>
        </a:p>
      </dgm:t>
    </dgm:pt>
    <dgm:pt modelId="{9B7B8CAF-1CF2-49C4-9683-2E0BC9DAB6FC}">
      <dgm:prSet custT="1"/>
      <dgm:spPr/>
      <dgm:t>
        <a:bodyPr/>
        <a:lstStyle/>
        <a:p>
          <a:r>
            <a:rPr lang="en-US" sz="1800" dirty="0"/>
            <a:t>Firefighter</a:t>
          </a:r>
        </a:p>
      </dgm:t>
    </dgm:pt>
    <dgm:pt modelId="{09464D89-0A48-410E-951A-7B3BF1FC9ACF}" type="parTrans" cxnId="{3AF46A28-B995-4AAC-8F8B-36C5F4279632}">
      <dgm:prSet/>
      <dgm:spPr/>
      <dgm:t>
        <a:bodyPr/>
        <a:lstStyle/>
        <a:p>
          <a:endParaRPr lang="en-US"/>
        </a:p>
      </dgm:t>
    </dgm:pt>
    <dgm:pt modelId="{E95A9682-8354-455A-9676-F2CBD6507CB6}" type="sibTrans" cxnId="{3AF46A28-B995-4AAC-8F8B-36C5F4279632}">
      <dgm:prSet/>
      <dgm:spPr/>
      <dgm:t>
        <a:bodyPr/>
        <a:lstStyle/>
        <a:p>
          <a:endParaRPr lang="en-US"/>
        </a:p>
      </dgm:t>
    </dgm:pt>
    <dgm:pt modelId="{806901FF-89E2-414E-9EEC-5A806AB9AB5C}">
      <dgm:prSet custT="1"/>
      <dgm:spPr/>
      <dgm:t>
        <a:bodyPr/>
        <a:lstStyle/>
        <a:p>
          <a:r>
            <a:rPr lang="en-US" sz="1800" dirty="0"/>
            <a:t>Accountant</a:t>
          </a:r>
        </a:p>
      </dgm:t>
    </dgm:pt>
    <dgm:pt modelId="{9DD2D21A-4165-44D5-9683-91A5C6B8892B}" type="parTrans" cxnId="{7166BBE9-7711-4DAC-841B-F8F93170181C}">
      <dgm:prSet/>
      <dgm:spPr/>
      <dgm:t>
        <a:bodyPr/>
        <a:lstStyle/>
        <a:p>
          <a:endParaRPr lang="en-US"/>
        </a:p>
      </dgm:t>
    </dgm:pt>
    <dgm:pt modelId="{972813E5-3EA5-4556-8689-57DED9069EC7}" type="sibTrans" cxnId="{7166BBE9-7711-4DAC-841B-F8F93170181C}">
      <dgm:prSet/>
      <dgm:spPr/>
      <dgm:t>
        <a:bodyPr/>
        <a:lstStyle/>
        <a:p>
          <a:endParaRPr lang="en-US"/>
        </a:p>
      </dgm:t>
    </dgm:pt>
    <dgm:pt modelId="{C3469577-38C8-4522-967E-703606FB68D0}" type="pres">
      <dgm:prSet presAssocID="{8BD35977-CBDF-4A7C-BC65-1893EB9C83DF}" presName="Name0" presStyleCnt="0">
        <dgm:presLayoutVars>
          <dgm:dir/>
          <dgm:animLvl val="lvl"/>
          <dgm:resizeHandles val="exact"/>
        </dgm:presLayoutVars>
      </dgm:prSet>
      <dgm:spPr/>
    </dgm:pt>
    <dgm:pt modelId="{80A7AB7B-4708-4F6F-82BA-1481C8D801FC}" type="pres">
      <dgm:prSet presAssocID="{D4CD4F5E-24EF-41C0-948B-660EB20B7556}" presName="boxAndChildren" presStyleCnt="0"/>
      <dgm:spPr/>
    </dgm:pt>
    <dgm:pt modelId="{771F4C85-6224-42E9-8EFF-681E92E465BB}" type="pres">
      <dgm:prSet presAssocID="{D4CD4F5E-24EF-41C0-948B-660EB20B7556}" presName="parentTextBox" presStyleLbl="node1" presStyleIdx="0" presStyleCnt="2"/>
      <dgm:spPr/>
    </dgm:pt>
    <dgm:pt modelId="{651DB453-011B-421F-96D6-9B8883A788E5}" type="pres">
      <dgm:prSet presAssocID="{D4CD4F5E-24EF-41C0-948B-660EB20B7556}" presName="entireBox" presStyleLbl="node1" presStyleIdx="0" presStyleCnt="2" custScaleY="181111"/>
      <dgm:spPr/>
    </dgm:pt>
    <dgm:pt modelId="{E769D0E4-BC0A-4280-946B-5FFA0964773E}" type="pres">
      <dgm:prSet presAssocID="{D4CD4F5E-24EF-41C0-948B-660EB20B7556}" presName="descendantBox" presStyleCnt="0"/>
      <dgm:spPr/>
    </dgm:pt>
    <dgm:pt modelId="{B7490000-C428-4BD7-BE89-0205E4A5AC73}" type="pres">
      <dgm:prSet presAssocID="{7A752EC5-E521-46AB-BF9E-E12FD6E3FFA5}" presName="childTextBox" presStyleLbl="fgAccFollowNode1" presStyleIdx="0" presStyleCnt="1" custScaleY="170420">
        <dgm:presLayoutVars>
          <dgm:bulletEnabled val="1"/>
        </dgm:presLayoutVars>
      </dgm:prSet>
      <dgm:spPr/>
    </dgm:pt>
    <dgm:pt modelId="{6750B1DA-B9DC-453F-AD2A-E3EC7D84F27E}" type="pres">
      <dgm:prSet presAssocID="{2D6BE874-C653-4598-A965-49989FD7C144}" presName="sp" presStyleCnt="0"/>
      <dgm:spPr/>
    </dgm:pt>
    <dgm:pt modelId="{BA2D0FB7-D331-45EB-9B8A-F22C3C9C514D}" type="pres">
      <dgm:prSet presAssocID="{FDDD0570-BF21-49AE-8716-9D0CB63CB5AA}" presName="arrowAndChildren" presStyleCnt="0"/>
      <dgm:spPr/>
    </dgm:pt>
    <dgm:pt modelId="{C476ED67-EEB5-4780-B1BA-0C98B5D52A62}" type="pres">
      <dgm:prSet presAssocID="{FDDD0570-BF21-49AE-8716-9D0CB63CB5AA}" presName="parentTextArrow" presStyleLbl="node1" presStyleIdx="1" presStyleCnt="2"/>
      <dgm:spPr/>
    </dgm:pt>
  </dgm:ptLst>
  <dgm:cxnLst>
    <dgm:cxn modelId="{5020DD21-3F07-4D97-87B0-B0C1BECFEA97}" type="presOf" srcId="{3B4D76F2-BAD0-4686-B792-C729673F94D8}" destId="{B7490000-C428-4BD7-BE89-0205E4A5AC73}" srcOrd="0" destOrd="3" presId="urn:microsoft.com/office/officeart/2005/8/layout/process4"/>
    <dgm:cxn modelId="{3AF46A28-B995-4AAC-8F8B-36C5F4279632}" srcId="{7A752EC5-E521-46AB-BF9E-E12FD6E3FFA5}" destId="{9B7B8CAF-1CF2-49C4-9683-2E0BC9DAB6FC}" srcOrd="3" destOrd="0" parTransId="{09464D89-0A48-410E-951A-7B3BF1FC9ACF}" sibTransId="{E95A9682-8354-455A-9676-F2CBD6507CB6}"/>
    <dgm:cxn modelId="{50575C38-F033-41D0-A667-B76BC955812C}" type="presOf" srcId="{9B7B8CAF-1CF2-49C4-9683-2E0BC9DAB6FC}" destId="{B7490000-C428-4BD7-BE89-0205E4A5AC73}" srcOrd="0" destOrd="4" presId="urn:microsoft.com/office/officeart/2005/8/layout/process4"/>
    <dgm:cxn modelId="{A4A2093A-6C3A-40F6-876B-EEF313E0E4A1}" srcId="{7A752EC5-E521-46AB-BF9E-E12FD6E3FFA5}" destId="{6D4A001F-0682-4AB1-8EE9-29773A9FDC87}" srcOrd="0" destOrd="0" parTransId="{26956A9A-40E8-49E1-A95B-70F64B6228D2}" sibTransId="{25B691DC-6EA1-43D1-AA97-22DE8D6AC940}"/>
    <dgm:cxn modelId="{0A3C3A5D-C75C-40AB-B4AD-F16E255968C3}" srcId="{8BD35977-CBDF-4A7C-BC65-1893EB9C83DF}" destId="{D4CD4F5E-24EF-41C0-948B-660EB20B7556}" srcOrd="1" destOrd="0" parTransId="{CD1C8C22-EFAE-47E3-B787-4B5DF1CFE37F}" sibTransId="{51F2DEE2-AA56-4BD7-9AB8-F97504EE057F}"/>
    <dgm:cxn modelId="{D0EAFC64-8F43-427E-BE37-D2F84FDBD687}" srcId="{7A752EC5-E521-46AB-BF9E-E12FD6E3FFA5}" destId="{72D61B5F-1044-4D62-984D-623186E269E2}" srcOrd="1" destOrd="0" parTransId="{4BEA84E8-4177-4FC4-965A-827EF70DF604}" sibTransId="{263520D4-B230-40B0-BE1B-7BD93CA66583}"/>
    <dgm:cxn modelId="{D0B13D65-AE67-466F-A5BF-02F956FD556B}" type="presOf" srcId="{8BD35977-CBDF-4A7C-BC65-1893EB9C83DF}" destId="{C3469577-38C8-4522-967E-703606FB68D0}" srcOrd="0" destOrd="0" presId="urn:microsoft.com/office/officeart/2005/8/layout/process4"/>
    <dgm:cxn modelId="{5B5A5F6C-A43E-4D79-9E3E-8C0BD21D5D11}" type="presOf" srcId="{D4CD4F5E-24EF-41C0-948B-660EB20B7556}" destId="{771F4C85-6224-42E9-8EFF-681E92E465BB}" srcOrd="0" destOrd="0" presId="urn:microsoft.com/office/officeart/2005/8/layout/process4"/>
    <dgm:cxn modelId="{169A846D-DDB2-4045-8BC6-444E2C8BD89D}" type="presOf" srcId="{D4CD4F5E-24EF-41C0-948B-660EB20B7556}" destId="{651DB453-011B-421F-96D6-9B8883A788E5}" srcOrd="1" destOrd="0" presId="urn:microsoft.com/office/officeart/2005/8/layout/process4"/>
    <dgm:cxn modelId="{61289D6E-63EB-4FA1-8D21-FE675867CF46}" srcId="{7A752EC5-E521-46AB-BF9E-E12FD6E3FFA5}" destId="{3B4D76F2-BAD0-4686-B792-C729673F94D8}" srcOrd="2" destOrd="0" parTransId="{529713E5-DBA3-4456-8EF6-FF41E0FFB325}" sibTransId="{238270D5-2C5B-4A52-B6F4-97DAAA62E764}"/>
    <dgm:cxn modelId="{8787244F-BB39-4085-9217-CBAADA2CF6CE}" srcId="{D4CD4F5E-24EF-41C0-948B-660EB20B7556}" destId="{7A752EC5-E521-46AB-BF9E-E12FD6E3FFA5}" srcOrd="0" destOrd="0" parTransId="{BB249322-0C82-40DD-9963-C5CCECEC7916}" sibTransId="{73D138FF-B2E0-4B78-9208-B50F61804D9D}"/>
    <dgm:cxn modelId="{99CDA65A-80C1-4C9B-BD6C-19A307B394D9}" type="presOf" srcId="{806901FF-89E2-414E-9EEC-5A806AB9AB5C}" destId="{B7490000-C428-4BD7-BE89-0205E4A5AC73}" srcOrd="0" destOrd="5" presId="urn:microsoft.com/office/officeart/2005/8/layout/process4"/>
    <dgm:cxn modelId="{597D6892-4F23-41E1-A7C0-768725088672}" type="presOf" srcId="{6D4A001F-0682-4AB1-8EE9-29773A9FDC87}" destId="{B7490000-C428-4BD7-BE89-0205E4A5AC73}" srcOrd="0" destOrd="1" presId="urn:microsoft.com/office/officeart/2005/8/layout/process4"/>
    <dgm:cxn modelId="{67D94BB2-F6F5-4F72-9892-AD6320EAE797}" srcId="{8BD35977-CBDF-4A7C-BC65-1893EB9C83DF}" destId="{FDDD0570-BF21-49AE-8716-9D0CB63CB5AA}" srcOrd="0" destOrd="0" parTransId="{8FA2E995-F299-43F7-B3FA-49181BF34CBF}" sibTransId="{2D6BE874-C653-4598-A965-49989FD7C144}"/>
    <dgm:cxn modelId="{863AE3C3-D9FD-4AF6-B9F4-4A942EC27FCF}" type="presOf" srcId="{7A752EC5-E521-46AB-BF9E-E12FD6E3FFA5}" destId="{B7490000-C428-4BD7-BE89-0205E4A5AC73}" srcOrd="0" destOrd="0" presId="urn:microsoft.com/office/officeart/2005/8/layout/process4"/>
    <dgm:cxn modelId="{CC80F7C6-E147-4DFF-A97A-0F03AC756901}" type="presOf" srcId="{72D61B5F-1044-4D62-984D-623186E269E2}" destId="{B7490000-C428-4BD7-BE89-0205E4A5AC73}" srcOrd="0" destOrd="2" presId="urn:microsoft.com/office/officeart/2005/8/layout/process4"/>
    <dgm:cxn modelId="{529D47E2-AF15-40C9-A7B0-8F23E0307545}" type="presOf" srcId="{FDDD0570-BF21-49AE-8716-9D0CB63CB5AA}" destId="{C476ED67-EEB5-4780-B1BA-0C98B5D52A62}" srcOrd="0" destOrd="0" presId="urn:microsoft.com/office/officeart/2005/8/layout/process4"/>
    <dgm:cxn modelId="{7166BBE9-7711-4DAC-841B-F8F93170181C}" srcId="{7A752EC5-E521-46AB-BF9E-E12FD6E3FFA5}" destId="{806901FF-89E2-414E-9EEC-5A806AB9AB5C}" srcOrd="4" destOrd="0" parTransId="{9DD2D21A-4165-44D5-9683-91A5C6B8892B}" sibTransId="{972813E5-3EA5-4556-8689-57DED9069EC7}"/>
    <dgm:cxn modelId="{365F2BFB-8869-4098-A0B8-2183C5082E33}" type="presParOf" srcId="{C3469577-38C8-4522-967E-703606FB68D0}" destId="{80A7AB7B-4708-4F6F-82BA-1481C8D801FC}" srcOrd="0" destOrd="0" presId="urn:microsoft.com/office/officeart/2005/8/layout/process4"/>
    <dgm:cxn modelId="{162B5A42-3F18-4430-A5B7-32E37B1901B9}" type="presParOf" srcId="{80A7AB7B-4708-4F6F-82BA-1481C8D801FC}" destId="{771F4C85-6224-42E9-8EFF-681E92E465BB}" srcOrd="0" destOrd="0" presId="urn:microsoft.com/office/officeart/2005/8/layout/process4"/>
    <dgm:cxn modelId="{21DEE7F5-BD44-415A-80D6-5E4E8A51E057}" type="presParOf" srcId="{80A7AB7B-4708-4F6F-82BA-1481C8D801FC}" destId="{651DB453-011B-421F-96D6-9B8883A788E5}" srcOrd="1" destOrd="0" presId="urn:microsoft.com/office/officeart/2005/8/layout/process4"/>
    <dgm:cxn modelId="{DA2D8B40-511E-40E5-A181-9FBBAB78C671}" type="presParOf" srcId="{80A7AB7B-4708-4F6F-82BA-1481C8D801FC}" destId="{E769D0E4-BC0A-4280-946B-5FFA0964773E}" srcOrd="2" destOrd="0" presId="urn:microsoft.com/office/officeart/2005/8/layout/process4"/>
    <dgm:cxn modelId="{42F39420-F694-4A45-9364-90FD8F4B2D11}" type="presParOf" srcId="{E769D0E4-BC0A-4280-946B-5FFA0964773E}" destId="{B7490000-C428-4BD7-BE89-0205E4A5AC73}" srcOrd="0" destOrd="0" presId="urn:microsoft.com/office/officeart/2005/8/layout/process4"/>
    <dgm:cxn modelId="{DDF2C1DE-ED66-493B-85A2-049470EE21FE}" type="presParOf" srcId="{C3469577-38C8-4522-967E-703606FB68D0}" destId="{6750B1DA-B9DC-453F-AD2A-E3EC7D84F27E}" srcOrd="1" destOrd="0" presId="urn:microsoft.com/office/officeart/2005/8/layout/process4"/>
    <dgm:cxn modelId="{F2311927-1AE1-4E97-B44E-5F1513B3EB46}" type="presParOf" srcId="{C3469577-38C8-4522-967E-703606FB68D0}" destId="{BA2D0FB7-D331-45EB-9B8A-F22C3C9C514D}" srcOrd="2" destOrd="0" presId="urn:microsoft.com/office/officeart/2005/8/layout/process4"/>
    <dgm:cxn modelId="{E218E977-5DA7-49AB-83EF-32FF05F864D5}" type="presParOf" srcId="{BA2D0FB7-D331-45EB-9B8A-F22C3C9C514D}" destId="{C476ED67-EEB5-4780-B1BA-0C98B5D52A62}"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E6A2A-FFEE-4C61-B0B1-495589FFD188}"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34B20DBB-F5BA-46DE-B4DE-6ECFD16DEC0D}">
      <dgm:prSet/>
      <dgm:spPr/>
      <dgm:t>
        <a:bodyPr/>
        <a:lstStyle/>
        <a:p>
          <a:r>
            <a:rPr lang="en-US"/>
            <a:t>The Centers for Disease Control and Prevention states, citing data from the Bureau of Labor Statistics:</a:t>
          </a:r>
        </a:p>
      </dgm:t>
    </dgm:pt>
    <dgm:pt modelId="{3E19DFF1-5931-4379-B955-B26EBAA5F1F7}" type="parTrans" cxnId="{0F1BBE4B-5100-4889-A6CB-E6CA06F25698}">
      <dgm:prSet/>
      <dgm:spPr/>
      <dgm:t>
        <a:bodyPr/>
        <a:lstStyle/>
        <a:p>
          <a:endParaRPr lang="en-US"/>
        </a:p>
      </dgm:t>
    </dgm:pt>
    <dgm:pt modelId="{BEC85CF4-814C-40D6-AEAB-CDF3AAA6423B}" type="sibTrans" cxnId="{0F1BBE4B-5100-4889-A6CB-E6CA06F25698}">
      <dgm:prSet/>
      <dgm:spPr/>
      <dgm:t>
        <a:bodyPr/>
        <a:lstStyle/>
        <a:p>
          <a:endParaRPr lang="en-US"/>
        </a:p>
      </dgm:t>
    </dgm:pt>
    <dgm:pt modelId="{7D151B60-CBC5-458D-BFDE-49FF4C1A4E56}">
      <dgm:prSet/>
      <dgm:spPr/>
      <dgm:t>
        <a:bodyPr/>
        <a:lstStyle/>
        <a:p>
          <a:r>
            <a:rPr lang="en-US" b="1"/>
            <a:t>1 in every 5 </a:t>
          </a:r>
          <a:r>
            <a:rPr lang="en-US"/>
            <a:t>American workers is over 65</a:t>
          </a:r>
        </a:p>
      </dgm:t>
    </dgm:pt>
    <dgm:pt modelId="{1D487704-F718-433D-9512-552188AD06B0}" type="parTrans" cxnId="{DA111A2C-095B-47F4-923A-939747B75938}">
      <dgm:prSet/>
      <dgm:spPr/>
      <dgm:t>
        <a:bodyPr/>
        <a:lstStyle/>
        <a:p>
          <a:endParaRPr lang="en-US"/>
        </a:p>
      </dgm:t>
    </dgm:pt>
    <dgm:pt modelId="{625E14CD-9D4B-4021-A03A-F248D6EC45A6}" type="sibTrans" cxnId="{DA111A2C-095B-47F4-923A-939747B75938}">
      <dgm:prSet/>
      <dgm:spPr/>
      <dgm:t>
        <a:bodyPr/>
        <a:lstStyle/>
        <a:p>
          <a:endParaRPr lang="en-US"/>
        </a:p>
      </dgm:t>
    </dgm:pt>
    <dgm:pt modelId="{678BB6DD-5300-49BE-8859-C7D1FE40B7A0}">
      <dgm:prSet/>
      <dgm:spPr/>
      <dgm:t>
        <a:bodyPr/>
        <a:lstStyle/>
        <a:p>
          <a:r>
            <a:rPr lang="en-US" b="1"/>
            <a:t>In 2020, 1 in 4 American workers will be over 55</a:t>
          </a:r>
          <a:endParaRPr lang="en-US"/>
        </a:p>
      </dgm:t>
    </dgm:pt>
    <dgm:pt modelId="{30C32A8C-E73B-41BE-B32B-368C8F86E8FF}" type="parTrans" cxnId="{A72F0A93-38D4-463C-8F7B-9795F716071F}">
      <dgm:prSet/>
      <dgm:spPr/>
      <dgm:t>
        <a:bodyPr/>
        <a:lstStyle/>
        <a:p>
          <a:endParaRPr lang="en-US"/>
        </a:p>
      </dgm:t>
    </dgm:pt>
    <dgm:pt modelId="{6FFB8CF6-5EAE-489D-A452-0D121E51AAFE}" type="sibTrans" cxnId="{A72F0A93-38D4-463C-8F7B-9795F716071F}">
      <dgm:prSet/>
      <dgm:spPr/>
      <dgm:t>
        <a:bodyPr/>
        <a:lstStyle/>
        <a:p>
          <a:endParaRPr lang="en-US"/>
        </a:p>
      </dgm:t>
    </dgm:pt>
    <dgm:pt modelId="{AC3CDBA8-4082-4F49-8882-F840CFFB2041}" type="pres">
      <dgm:prSet presAssocID="{C8AE6A2A-FFEE-4C61-B0B1-495589FFD188}" presName="outerComposite" presStyleCnt="0">
        <dgm:presLayoutVars>
          <dgm:chMax val="5"/>
          <dgm:dir/>
          <dgm:resizeHandles val="exact"/>
        </dgm:presLayoutVars>
      </dgm:prSet>
      <dgm:spPr/>
    </dgm:pt>
    <dgm:pt modelId="{E4535202-FACB-4CBE-BB5B-66BE4323F4F3}" type="pres">
      <dgm:prSet presAssocID="{C8AE6A2A-FFEE-4C61-B0B1-495589FFD188}" presName="dummyMaxCanvas" presStyleCnt="0">
        <dgm:presLayoutVars/>
      </dgm:prSet>
      <dgm:spPr/>
    </dgm:pt>
    <dgm:pt modelId="{A9833FC4-4266-4883-8A72-39C1237D7D2C}" type="pres">
      <dgm:prSet presAssocID="{C8AE6A2A-FFEE-4C61-B0B1-495589FFD188}" presName="ThreeNodes_1" presStyleLbl="node1" presStyleIdx="0" presStyleCnt="3">
        <dgm:presLayoutVars>
          <dgm:bulletEnabled val="1"/>
        </dgm:presLayoutVars>
      </dgm:prSet>
      <dgm:spPr/>
    </dgm:pt>
    <dgm:pt modelId="{8FD1F812-0E96-42DA-957F-6392BC972CD7}" type="pres">
      <dgm:prSet presAssocID="{C8AE6A2A-FFEE-4C61-B0B1-495589FFD188}" presName="ThreeNodes_2" presStyleLbl="node1" presStyleIdx="1" presStyleCnt="3">
        <dgm:presLayoutVars>
          <dgm:bulletEnabled val="1"/>
        </dgm:presLayoutVars>
      </dgm:prSet>
      <dgm:spPr/>
    </dgm:pt>
    <dgm:pt modelId="{C2A3972D-9A9F-4FE2-8A58-EC1DCEBE3A6F}" type="pres">
      <dgm:prSet presAssocID="{C8AE6A2A-FFEE-4C61-B0B1-495589FFD188}" presName="ThreeNodes_3" presStyleLbl="node1" presStyleIdx="2" presStyleCnt="3">
        <dgm:presLayoutVars>
          <dgm:bulletEnabled val="1"/>
        </dgm:presLayoutVars>
      </dgm:prSet>
      <dgm:spPr/>
    </dgm:pt>
    <dgm:pt modelId="{B2FA41EC-A358-4E6D-955F-10F70468BDF5}" type="pres">
      <dgm:prSet presAssocID="{C8AE6A2A-FFEE-4C61-B0B1-495589FFD188}" presName="ThreeConn_1-2" presStyleLbl="fgAccFollowNode1" presStyleIdx="0" presStyleCnt="2">
        <dgm:presLayoutVars>
          <dgm:bulletEnabled val="1"/>
        </dgm:presLayoutVars>
      </dgm:prSet>
      <dgm:spPr/>
    </dgm:pt>
    <dgm:pt modelId="{68C06574-F7AE-430F-AB30-2C89B6AA0FEB}" type="pres">
      <dgm:prSet presAssocID="{C8AE6A2A-FFEE-4C61-B0B1-495589FFD188}" presName="ThreeConn_2-3" presStyleLbl="fgAccFollowNode1" presStyleIdx="1" presStyleCnt="2">
        <dgm:presLayoutVars>
          <dgm:bulletEnabled val="1"/>
        </dgm:presLayoutVars>
      </dgm:prSet>
      <dgm:spPr/>
    </dgm:pt>
    <dgm:pt modelId="{EBE2C9BF-676F-4C5B-B5DF-E30479A87504}" type="pres">
      <dgm:prSet presAssocID="{C8AE6A2A-FFEE-4C61-B0B1-495589FFD188}" presName="ThreeNodes_1_text" presStyleLbl="node1" presStyleIdx="2" presStyleCnt="3">
        <dgm:presLayoutVars>
          <dgm:bulletEnabled val="1"/>
        </dgm:presLayoutVars>
      </dgm:prSet>
      <dgm:spPr/>
    </dgm:pt>
    <dgm:pt modelId="{1B9384B9-59E6-4C51-9A0D-F59100251E76}" type="pres">
      <dgm:prSet presAssocID="{C8AE6A2A-FFEE-4C61-B0B1-495589FFD188}" presName="ThreeNodes_2_text" presStyleLbl="node1" presStyleIdx="2" presStyleCnt="3">
        <dgm:presLayoutVars>
          <dgm:bulletEnabled val="1"/>
        </dgm:presLayoutVars>
      </dgm:prSet>
      <dgm:spPr/>
    </dgm:pt>
    <dgm:pt modelId="{30D208B2-0F32-4B58-974C-B84784C43573}" type="pres">
      <dgm:prSet presAssocID="{C8AE6A2A-FFEE-4C61-B0B1-495589FFD188}" presName="ThreeNodes_3_text" presStyleLbl="node1" presStyleIdx="2" presStyleCnt="3">
        <dgm:presLayoutVars>
          <dgm:bulletEnabled val="1"/>
        </dgm:presLayoutVars>
      </dgm:prSet>
      <dgm:spPr/>
    </dgm:pt>
  </dgm:ptLst>
  <dgm:cxnLst>
    <dgm:cxn modelId="{D8074B1B-6663-4628-A14B-4114B597B65B}" type="presOf" srcId="{C8AE6A2A-FFEE-4C61-B0B1-495589FFD188}" destId="{AC3CDBA8-4082-4F49-8882-F840CFFB2041}" srcOrd="0" destOrd="0" presId="urn:microsoft.com/office/officeart/2005/8/layout/vProcess5"/>
    <dgm:cxn modelId="{9383B624-F6BC-491E-B371-FA63F5BDEA4F}" type="presOf" srcId="{678BB6DD-5300-49BE-8859-C7D1FE40B7A0}" destId="{30D208B2-0F32-4B58-974C-B84784C43573}" srcOrd="1" destOrd="0" presId="urn:microsoft.com/office/officeart/2005/8/layout/vProcess5"/>
    <dgm:cxn modelId="{DA111A2C-095B-47F4-923A-939747B75938}" srcId="{C8AE6A2A-FFEE-4C61-B0B1-495589FFD188}" destId="{7D151B60-CBC5-458D-BFDE-49FF4C1A4E56}" srcOrd="1" destOrd="0" parTransId="{1D487704-F718-433D-9512-552188AD06B0}" sibTransId="{625E14CD-9D4B-4021-A03A-F248D6EC45A6}"/>
    <dgm:cxn modelId="{985D145C-623A-43BC-99E1-49A0BE885257}" type="presOf" srcId="{625E14CD-9D4B-4021-A03A-F248D6EC45A6}" destId="{68C06574-F7AE-430F-AB30-2C89B6AA0FEB}" srcOrd="0" destOrd="0" presId="urn:microsoft.com/office/officeart/2005/8/layout/vProcess5"/>
    <dgm:cxn modelId="{0F1BBE4B-5100-4889-A6CB-E6CA06F25698}" srcId="{C8AE6A2A-FFEE-4C61-B0B1-495589FFD188}" destId="{34B20DBB-F5BA-46DE-B4DE-6ECFD16DEC0D}" srcOrd="0" destOrd="0" parTransId="{3E19DFF1-5931-4379-B955-B26EBAA5F1F7}" sibTransId="{BEC85CF4-814C-40D6-AEAB-CDF3AAA6423B}"/>
    <dgm:cxn modelId="{2A033077-A7A7-4826-9BA8-EB47B16BFE0A}" type="presOf" srcId="{678BB6DD-5300-49BE-8859-C7D1FE40B7A0}" destId="{C2A3972D-9A9F-4FE2-8A58-EC1DCEBE3A6F}" srcOrd="0" destOrd="0" presId="urn:microsoft.com/office/officeart/2005/8/layout/vProcess5"/>
    <dgm:cxn modelId="{E754867D-B965-457F-BC62-91AC303B42D7}" type="presOf" srcId="{34B20DBB-F5BA-46DE-B4DE-6ECFD16DEC0D}" destId="{A9833FC4-4266-4883-8A72-39C1237D7D2C}" srcOrd="0" destOrd="0" presId="urn:microsoft.com/office/officeart/2005/8/layout/vProcess5"/>
    <dgm:cxn modelId="{A72F0A93-38D4-463C-8F7B-9795F716071F}" srcId="{C8AE6A2A-FFEE-4C61-B0B1-495589FFD188}" destId="{678BB6DD-5300-49BE-8859-C7D1FE40B7A0}" srcOrd="2" destOrd="0" parTransId="{30C32A8C-E73B-41BE-B32B-368C8F86E8FF}" sibTransId="{6FFB8CF6-5EAE-489D-A452-0D121E51AAFE}"/>
    <dgm:cxn modelId="{3AAD2B98-6CEB-4B83-A55C-44D804E19FF9}" type="presOf" srcId="{BEC85CF4-814C-40D6-AEAB-CDF3AAA6423B}" destId="{B2FA41EC-A358-4E6D-955F-10F70468BDF5}" srcOrd="0" destOrd="0" presId="urn:microsoft.com/office/officeart/2005/8/layout/vProcess5"/>
    <dgm:cxn modelId="{F1EDFEC7-192C-407D-874D-4FC1BD1083B4}" type="presOf" srcId="{34B20DBB-F5BA-46DE-B4DE-6ECFD16DEC0D}" destId="{EBE2C9BF-676F-4C5B-B5DF-E30479A87504}" srcOrd="1" destOrd="0" presId="urn:microsoft.com/office/officeart/2005/8/layout/vProcess5"/>
    <dgm:cxn modelId="{EE380FCA-70A1-4C56-B19D-0B715733E014}" type="presOf" srcId="{7D151B60-CBC5-458D-BFDE-49FF4C1A4E56}" destId="{8FD1F812-0E96-42DA-957F-6392BC972CD7}" srcOrd="0" destOrd="0" presId="urn:microsoft.com/office/officeart/2005/8/layout/vProcess5"/>
    <dgm:cxn modelId="{1D2929FB-D6AC-4E5E-BD07-E6A96F2E57BD}" type="presOf" srcId="{7D151B60-CBC5-458D-BFDE-49FF4C1A4E56}" destId="{1B9384B9-59E6-4C51-9A0D-F59100251E76}" srcOrd="1" destOrd="0" presId="urn:microsoft.com/office/officeart/2005/8/layout/vProcess5"/>
    <dgm:cxn modelId="{354B9BB6-976F-4CE6-A5E9-59BE1206A3D9}" type="presParOf" srcId="{AC3CDBA8-4082-4F49-8882-F840CFFB2041}" destId="{E4535202-FACB-4CBE-BB5B-66BE4323F4F3}" srcOrd="0" destOrd="0" presId="urn:microsoft.com/office/officeart/2005/8/layout/vProcess5"/>
    <dgm:cxn modelId="{FC52DC24-883D-4EC8-90B9-536D17319A1A}" type="presParOf" srcId="{AC3CDBA8-4082-4F49-8882-F840CFFB2041}" destId="{A9833FC4-4266-4883-8A72-39C1237D7D2C}" srcOrd="1" destOrd="0" presId="urn:microsoft.com/office/officeart/2005/8/layout/vProcess5"/>
    <dgm:cxn modelId="{F68B662E-90F1-4138-9001-DE19DFEB0A54}" type="presParOf" srcId="{AC3CDBA8-4082-4F49-8882-F840CFFB2041}" destId="{8FD1F812-0E96-42DA-957F-6392BC972CD7}" srcOrd="2" destOrd="0" presId="urn:microsoft.com/office/officeart/2005/8/layout/vProcess5"/>
    <dgm:cxn modelId="{491F0D8C-B095-49B7-B848-33B2B0E4C721}" type="presParOf" srcId="{AC3CDBA8-4082-4F49-8882-F840CFFB2041}" destId="{C2A3972D-9A9F-4FE2-8A58-EC1DCEBE3A6F}" srcOrd="3" destOrd="0" presId="urn:microsoft.com/office/officeart/2005/8/layout/vProcess5"/>
    <dgm:cxn modelId="{F91B1B9D-E463-4389-AE3B-3FF2A0E9DB24}" type="presParOf" srcId="{AC3CDBA8-4082-4F49-8882-F840CFFB2041}" destId="{B2FA41EC-A358-4E6D-955F-10F70468BDF5}" srcOrd="4" destOrd="0" presId="urn:microsoft.com/office/officeart/2005/8/layout/vProcess5"/>
    <dgm:cxn modelId="{C15C9C67-0775-465A-A5AC-68D837E41BAE}" type="presParOf" srcId="{AC3CDBA8-4082-4F49-8882-F840CFFB2041}" destId="{68C06574-F7AE-430F-AB30-2C89B6AA0FEB}" srcOrd="5" destOrd="0" presId="urn:microsoft.com/office/officeart/2005/8/layout/vProcess5"/>
    <dgm:cxn modelId="{59E08425-84B0-4822-8C24-E83694260563}" type="presParOf" srcId="{AC3CDBA8-4082-4F49-8882-F840CFFB2041}" destId="{EBE2C9BF-676F-4C5B-B5DF-E30479A87504}" srcOrd="6" destOrd="0" presId="urn:microsoft.com/office/officeart/2005/8/layout/vProcess5"/>
    <dgm:cxn modelId="{DC92F8E4-EF3F-468A-B3AA-FF892B2E193A}" type="presParOf" srcId="{AC3CDBA8-4082-4F49-8882-F840CFFB2041}" destId="{1B9384B9-59E6-4C51-9A0D-F59100251E76}" srcOrd="7" destOrd="0" presId="urn:microsoft.com/office/officeart/2005/8/layout/vProcess5"/>
    <dgm:cxn modelId="{2015BF39-C197-43E2-A426-AC9B1D09B8A3}" type="presParOf" srcId="{AC3CDBA8-4082-4F49-8882-F840CFFB2041}" destId="{30D208B2-0F32-4B58-974C-B84784C4357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E656D-CC13-454A-921F-2C70B176E436}"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96571CE7-F505-4121-9396-AA6A90C79AC2}">
      <dgm:prSet/>
      <dgm:spPr/>
      <dgm:t>
        <a:bodyPr/>
        <a:lstStyle/>
        <a:p>
          <a:r>
            <a:rPr lang="en-US" b="1"/>
            <a:t>AGE 25 </a:t>
          </a:r>
          <a:r>
            <a:rPr lang="en-US"/>
            <a:t>= Physical maturity</a:t>
          </a:r>
        </a:p>
      </dgm:t>
    </dgm:pt>
    <dgm:pt modelId="{DA4B21A4-8846-4332-A34B-EE60CDC112DD}" type="parTrans" cxnId="{EF6870F7-2020-438E-887F-882E1A0444D2}">
      <dgm:prSet/>
      <dgm:spPr/>
      <dgm:t>
        <a:bodyPr/>
        <a:lstStyle/>
        <a:p>
          <a:endParaRPr lang="en-US"/>
        </a:p>
      </dgm:t>
    </dgm:pt>
    <dgm:pt modelId="{46F5CCC7-0B41-4673-B444-C062D0EBB7E1}" type="sibTrans" cxnId="{EF6870F7-2020-438E-887F-882E1A0444D2}">
      <dgm:prSet/>
      <dgm:spPr/>
      <dgm:t>
        <a:bodyPr/>
        <a:lstStyle/>
        <a:p>
          <a:endParaRPr lang="en-US"/>
        </a:p>
      </dgm:t>
    </dgm:pt>
    <dgm:pt modelId="{5671E05C-0533-411D-9317-7552C1145C1F}">
      <dgm:prSet/>
      <dgm:spPr/>
      <dgm:t>
        <a:bodyPr/>
        <a:lstStyle/>
        <a:p>
          <a:r>
            <a:rPr lang="en-US" b="1"/>
            <a:t>Age 40-50 </a:t>
          </a:r>
          <a:r>
            <a:rPr lang="en-US"/>
            <a:t>= Most people first start to notice changes due to aging</a:t>
          </a:r>
        </a:p>
      </dgm:t>
    </dgm:pt>
    <dgm:pt modelId="{18BE277C-2AD2-4916-8A06-8785D4E9D8B9}" type="parTrans" cxnId="{22AEA8E2-66C2-4767-8232-88249EC6E0B0}">
      <dgm:prSet/>
      <dgm:spPr/>
      <dgm:t>
        <a:bodyPr/>
        <a:lstStyle/>
        <a:p>
          <a:endParaRPr lang="en-US"/>
        </a:p>
      </dgm:t>
    </dgm:pt>
    <dgm:pt modelId="{3FFD54D3-111F-4CDA-8DF8-8584695CD95C}" type="sibTrans" cxnId="{22AEA8E2-66C2-4767-8232-88249EC6E0B0}">
      <dgm:prSet/>
      <dgm:spPr/>
      <dgm:t>
        <a:bodyPr/>
        <a:lstStyle/>
        <a:p>
          <a:endParaRPr lang="en-US"/>
        </a:p>
      </dgm:t>
    </dgm:pt>
    <dgm:pt modelId="{425A4066-826B-4A5E-979B-028C36D4C416}" type="pres">
      <dgm:prSet presAssocID="{69AE656D-CC13-454A-921F-2C70B176E436}" presName="linear" presStyleCnt="0">
        <dgm:presLayoutVars>
          <dgm:animLvl val="lvl"/>
          <dgm:resizeHandles val="exact"/>
        </dgm:presLayoutVars>
      </dgm:prSet>
      <dgm:spPr/>
    </dgm:pt>
    <dgm:pt modelId="{9DA64BC3-3067-43C0-B5E7-9983275AB508}" type="pres">
      <dgm:prSet presAssocID="{96571CE7-F505-4121-9396-AA6A90C79AC2}" presName="parentText" presStyleLbl="node1" presStyleIdx="0" presStyleCnt="2">
        <dgm:presLayoutVars>
          <dgm:chMax val="0"/>
          <dgm:bulletEnabled val="1"/>
        </dgm:presLayoutVars>
      </dgm:prSet>
      <dgm:spPr/>
    </dgm:pt>
    <dgm:pt modelId="{A16EB057-7ECE-4806-988D-D099D0AAE513}" type="pres">
      <dgm:prSet presAssocID="{46F5CCC7-0B41-4673-B444-C062D0EBB7E1}" presName="spacer" presStyleCnt="0"/>
      <dgm:spPr/>
    </dgm:pt>
    <dgm:pt modelId="{070B5323-0E21-44E5-96D3-0B7A848C39DF}" type="pres">
      <dgm:prSet presAssocID="{5671E05C-0533-411D-9317-7552C1145C1F}" presName="parentText" presStyleLbl="node1" presStyleIdx="1" presStyleCnt="2">
        <dgm:presLayoutVars>
          <dgm:chMax val="0"/>
          <dgm:bulletEnabled val="1"/>
        </dgm:presLayoutVars>
      </dgm:prSet>
      <dgm:spPr/>
    </dgm:pt>
  </dgm:ptLst>
  <dgm:cxnLst>
    <dgm:cxn modelId="{13217DB3-3C11-4532-9D03-892933DBEA81}" type="presOf" srcId="{96571CE7-F505-4121-9396-AA6A90C79AC2}" destId="{9DA64BC3-3067-43C0-B5E7-9983275AB508}" srcOrd="0" destOrd="0" presId="urn:microsoft.com/office/officeart/2005/8/layout/vList2"/>
    <dgm:cxn modelId="{A31244D6-D862-4ECB-B48C-D6290F8B5F68}" type="presOf" srcId="{69AE656D-CC13-454A-921F-2C70B176E436}" destId="{425A4066-826B-4A5E-979B-028C36D4C416}" srcOrd="0" destOrd="0" presId="urn:microsoft.com/office/officeart/2005/8/layout/vList2"/>
    <dgm:cxn modelId="{B31589E0-F666-4AF8-B09C-5225AD5B1EC7}" type="presOf" srcId="{5671E05C-0533-411D-9317-7552C1145C1F}" destId="{070B5323-0E21-44E5-96D3-0B7A848C39DF}" srcOrd="0" destOrd="0" presId="urn:microsoft.com/office/officeart/2005/8/layout/vList2"/>
    <dgm:cxn modelId="{22AEA8E2-66C2-4767-8232-88249EC6E0B0}" srcId="{69AE656D-CC13-454A-921F-2C70B176E436}" destId="{5671E05C-0533-411D-9317-7552C1145C1F}" srcOrd="1" destOrd="0" parTransId="{18BE277C-2AD2-4916-8A06-8785D4E9D8B9}" sibTransId="{3FFD54D3-111F-4CDA-8DF8-8584695CD95C}"/>
    <dgm:cxn modelId="{EF6870F7-2020-438E-887F-882E1A0444D2}" srcId="{69AE656D-CC13-454A-921F-2C70B176E436}" destId="{96571CE7-F505-4121-9396-AA6A90C79AC2}" srcOrd="0" destOrd="0" parTransId="{DA4B21A4-8846-4332-A34B-EE60CDC112DD}" sibTransId="{46F5CCC7-0B41-4673-B444-C062D0EBB7E1}"/>
    <dgm:cxn modelId="{3C063B08-0727-4762-8B6D-2B23853DFD7F}" type="presParOf" srcId="{425A4066-826B-4A5E-979B-028C36D4C416}" destId="{9DA64BC3-3067-43C0-B5E7-9983275AB508}" srcOrd="0" destOrd="0" presId="urn:microsoft.com/office/officeart/2005/8/layout/vList2"/>
    <dgm:cxn modelId="{7B14B3FF-3D11-4E93-ABFC-97C1192E44EB}" type="presParOf" srcId="{425A4066-826B-4A5E-979B-028C36D4C416}" destId="{A16EB057-7ECE-4806-988D-D099D0AAE513}" srcOrd="1" destOrd="0" presId="urn:microsoft.com/office/officeart/2005/8/layout/vList2"/>
    <dgm:cxn modelId="{D355095D-2D17-4218-A39C-37D11292EAAA}" type="presParOf" srcId="{425A4066-826B-4A5E-979B-028C36D4C416}" destId="{070B5323-0E21-44E5-96D3-0B7A848C39DF}"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25E11-42C1-458C-B413-D96BC6128CCF}"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99ACE087-3ED4-406D-B5BD-9B83410CCFCC}">
      <dgm:prSet/>
      <dgm:spPr/>
      <dgm:t>
        <a:bodyPr/>
        <a:lstStyle/>
        <a:p>
          <a:r>
            <a:rPr lang="en-US"/>
            <a:t>Biological</a:t>
          </a:r>
        </a:p>
      </dgm:t>
    </dgm:pt>
    <dgm:pt modelId="{9068640B-64CB-497D-BA9F-D6B09AA5EE24}" type="parTrans" cxnId="{7113110A-3818-4BAD-BC65-310F44EE6FAA}">
      <dgm:prSet/>
      <dgm:spPr/>
      <dgm:t>
        <a:bodyPr/>
        <a:lstStyle/>
        <a:p>
          <a:endParaRPr lang="en-US"/>
        </a:p>
      </dgm:t>
    </dgm:pt>
    <dgm:pt modelId="{D1C86445-5F8E-4CE1-BDA0-F4DA7DD133FA}" type="sibTrans" cxnId="{7113110A-3818-4BAD-BC65-310F44EE6FAA}">
      <dgm:prSet/>
      <dgm:spPr/>
      <dgm:t>
        <a:bodyPr/>
        <a:lstStyle/>
        <a:p>
          <a:endParaRPr lang="en-US"/>
        </a:p>
      </dgm:t>
    </dgm:pt>
    <dgm:pt modelId="{64E7E070-AE2B-4A6E-8E77-9C932283058F}">
      <dgm:prSet/>
      <dgm:spPr/>
      <dgm:t>
        <a:bodyPr/>
        <a:lstStyle/>
        <a:p>
          <a:r>
            <a:rPr lang="en-US"/>
            <a:t>Physical</a:t>
          </a:r>
        </a:p>
      </dgm:t>
    </dgm:pt>
    <dgm:pt modelId="{546C3BAC-3BDC-4F48-88C3-04BC33750858}" type="parTrans" cxnId="{13627DA6-0797-4550-A6D1-9FCBF1E9559D}">
      <dgm:prSet/>
      <dgm:spPr/>
      <dgm:t>
        <a:bodyPr/>
        <a:lstStyle/>
        <a:p>
          <a:endParaRPr lang="en-US"/>
        </a:p>
      </dgm:t>
    </dgm:pt>
    <dgm:pt modelId="{6ED7D758-56C3-4059-B3BC-BA59492C8E53}" type="sibTrans" cxnId="{13627DA6-0797-4550-A6D1-9FCBF1E9559D}">
      <dgm:prSet/>
      <dgm:spPr/>
      <dgm:t>
        <a:bodyPr/>
        <a:lstStyle/>
        <a:p>
          <a:endParaRPr lang="en-US"/>
        </a:p>
      </dgm:t>
    </dgm:pt>
    <dgm:pt modelId="{3BBFB1AA-7DB1-479B-9903-9C5202231CA6}">
      <dgm:prSet/>
      <dgm:spPr/>
      <dgm:t>
        <a:bodyPr/>
        <a:lstStyle/>
        <a:p>
          <a:r>
            <a:rPr lang="en-US"/>
            <a:t>Cognitive</a:t>
          </a:r>
        </a:p>
      </dgm:t>
    </dgm:pt>
    <dgm:pt modelId="{359A2DB3-3DDA-4E67-A3B2-0CB618E9843B}" type="parTrans" cxnId="{98A1E0C1-0E5D-42AE-9532-0EB73A6CB9F2}">
      <dgm:prSet/>
      <dgm:spPr/>
      <dgm:t>
        <a:bodyPr/>
        <a:lstStyle/>
        <a:p>
          <a:endParaRPr lang="en-US"/>
        </a:p>
      </dgm:t>
    </dgm:pt>
    <dgm:pt modelId="{8D8B8B97-5AA5-4441-BE05-241691FB535E}" type="sibTrans" cxnId="{98A1E0C1-0E5D-42AE-9532-0EB73A6CB9F2}">
      <dgm:prSet/>
      <dgm:spPr/>
      <dgm:t>
        <a:bodyPr/>
        <a:lstStyle/>
        <a:p>
          <a:endParaRPr lang="en-US"/>
        </a:p>
      </dgm:t>
    </dgm:pt>
    <dgm:pt modelId="{6923857C-A632-4539-8E21-9F2F30086D3A}">
      <dgm:prSet/>
      <dgm:spPr/>
      <dgm:t>
        <a:bodyPr/>
        <a:lstStyle/>
        <a:p>
          <a:r>
            <a:rPr lang="en-US"/>
            <a:t>Social</a:t>
          </a:r>
        </a:p>
      </dgm:t>
    </dgm:pt>
    <dgm:pt modelId="{DE2BD8C3-0BA2-4565-9BC0-79C3CC801D40}" type="parTrans" cxnId="{DFEA7C83-F4BC-44D1-BCF4-2380002CDBAD}">
      <dgm:prSet/>
      <dgm:spPr/>
      <dgm:t>
        <a:bodyPr/>
        <a:lstStyle/>
        <a:p>
          <a:endParaRPr lang="en-US"/>
        </a:p>
      </dgm:t>
    </dgm:pt>
    <dgm:pt modelId="{1B82488C-E81E-4D75-B4EC-C7BDA9FF16CA}" type="sibTrans" cxnId="{DFEA7C83-F4BC-44D1-BCF4-2380002CDBAD}">
      <dgm:prSet/>
      <dgm:spPr/>
      <dgm:t>
        <a:bodyPr/>
        <a:lstStyle/>
        <a:p>
          <a:endParaRPr lang="en-US"/>
        </a:p>
      </dgm:t>
    </dgm:pt>
    <dgm:pt modelId="{39B1EDF7-86C3-4E3C-B40D-49A399ED30A1}" type="pres">
      <dgm:prSet presAssocID="{E2E25E11-42C1-458C-B413-D96BC6128CCF}" presName="linear" presStyleCnt="0">
        <dgm:presLayoutVars>
          <dgm:animLvl val="lvl"/>
          <dgm:resizeHandles val="exact"/>
        </dgm:presLayoutVars>
      </dgm:prSet>
      <dgm:spPr/>
    </dgm:pt>
    <dgm:pt modelId="{052CCC8C-6E54-489B-A6DF-06E0FA870F91}" type="pres">
      <dgm:prSet presAssocID="{99ACE087-3ED4-406D-B5BD-9B83410CCFCC}" presName="parentText" presStyleLbl="node1" presStyleIdx="0" presStyleCnt="4">
        <dgm:presLayoutVars>
          <dgm:chMax val="0"/>
          <dgm:bulletEnabled val="1"/>
        </dgm:presLayoutVars>
      </dgm:prSet>
      <dgm:spPr/>
    </dgm:pt>
    <dgm:pt modelId="{D6729733-527E-429B-BAE8-F6770D0B80E9}" type="pres">
      <dgm:prSet presAssocID="{D1C86445-5F8E-4CE1-BDA0-F4DA7DD133FA}" presName="spacer" presStyleCnt="0"/>
      <dgm:spPr/>
    </dgm:pt>
    <dgm:pt modelId="{A0E81C63-8DA7-430D-96F2-ACF180061BD8}" type="pres">
      <dgm:prSet presAssocID="{64E7E070-AE2B-4A6E-8E77-9C932283058F}" presName="parentText" presStyleLbl="node1" presStyleIdx="1" presStyleCnt="4">
        <dgm:presLayoutVars>
          <dgm:chMax val="0"/>
          <dgm:bulletEnabled val="1"/>
        </dgm:presLayoutVars>
      </dgm:prSet>
      <dgm:spPr/>
    </dgm:pt>
    <dgm:pt modelId="{92303DA7-0F14-46A3-8E64-977FEB19BAFE}" type="pres">
      <dgm:prSet presAssocID="{6ED7D758-56C3-4059-B3BC-BA59492C8E53}" presName="spacer" presStyleCnt="0"/>
      <dgm:spPr/>
    </dgm:pt>
    <dgm:pt modelId="{C7FADC0D-9CE0-48E5-886F-984A108EA998}" type="pres">
      <dgm:prSet presAssocID="{3BBFB1AA-7DB1-479B-9903-9C5202231CA6}" presName="parentText" presStyleLbl="node1" presStyleIdx="2" presStyleCnt="4">
        <dgm:presLayoutVars>
          <dgm:chMax val="0"/>
          <dgm:bulletEnabled val="1"/>
        </dgm:presLayoutVars>
      </dgm:prSet>
      <dgm:spPr/>
    </dgm:pt>
    <dgm:pt modelId="{B92D65C7-44F4-4647-A913-15DB86392FB3}" type="pres">
      <dgm:prSet presAssocID="{8D8B8B97-5AA5-4441-BE05-241691FB535E}" presName="spacer" presStyleCnt="0"/>
      <dgm:spPr/>
    </dgm:pt>
    <dgm:pt modelId="{AFBC3CC8-BC92-47D2-9356-92D453674BC3}" type="pres">
      <dgm:prSet presAssocID="{6923857C-A632-4539-8E21-9F2F30086D3A}" presName="parentText" presStyleLbl="node1" presStyleIdx="3" presStyleCnt="4">
        <dgm:presLayoutVars>
          <dgm:chMax val="0"/>
          <dgm:bulletEnabled val="1"/>
        </dgm:presLayoutVars>
      </dgm:prSet>
      <dgm:spPr/>
    </dgm:pt>
  </dgm:ptLst>
  <dgm:cxnLst>
    <dgm:cxn modelId="{7113110A-3818-4BAD-BC65-310F44EE6FAA}" srcId="{E2E25E11-42C1-458C-B413-D96BC6128CCF}" destId="{99ACE087-3ED4-406D-B5BD-9B83410CCFCC}" srcOrd="0" destOrd="0" parTransId="{9068640B-64CB-497D-BA9F-D6B09AA5EE24}" sibTransId="{D1C86445-5F8E-4CE1-BDA0-F4DA7DD133FA}"/>
    <dgm:cxn modelId="{CBAE804F-4409-4AE0-817C-B52C16E98044}" type="presOf" srcId="{99ACE087-3ED4-406D-B5BD-9B83410CCFCC}" destId="{052CCC8C-6E54-489B-A6DF-06E0FA870F91}" srcOrd="0" destOrd="0" presId="urn:microsoft.com/office/officeart/2005/8/layout/vList2"/>
    <dgm:cxn modelId="{74EFDD51-F65A-41A2-B714-4AB581F5E3B7}" type="presOf" srcId="{3BBFB1AA-7DB1-479B-9903-9C5202231CA6}" destId="{C7FADC0D-9CE0-48E5-886F-984A108EA998}" srcOrd="0" destOrd="0" presId="urn:microsoft.com/office/officeart/2005/8/layout/vList2"/>
    <dgm:cxn modelId="{194E0254-B912-45CA-9D15-D903ACCF53D7}" type="presOf" srcId="{64E7E070-AE2B-4A6E-8E77-9C932283058F}" destId="{A0E81C63-8DA7-430D-96F2-ACF180061BD8}" srcOrd="0" destOrd="0" presId="urn:microsoft.com/office/officeart/2005/8/layout/vList2"/>
    <dgm:cxn modelId="{DFEA7C83-F4BC-44D1-BCF4-2380002CDBAD}" srcId="{E2E25E11-42C1-458C-B413-D96BC6128CCF}" destId="{6923857C-A632-4539-8E21-9F2F30086D3A}" srcOrd="3" destOrd="0" parTransId="{DE2BD8C3-0BA2-4565-9BC0-79C3CC801D40}" sibTransId="{1B82488C-E81E-4D75-B4EC-C7BDA9FF16CA}"/>
    <dgm:cxn modelId="{13627DA6-0797-4550-A6D1-9FCBF1E9559D}" srcId="{E2E25E11-42C1-458C-B413-D96BC6128CCF}" destId="{64E7E070-AE2B-4A6E-8E77-9C932283058F}" srcOrd="1" destOrd="0" parTransId="{546C3BAC-3BDC-4F48-88C3-04BC33750858}" sibTransId="{6ED7D758-56C3-4059-B3BC-BA59492C8E53}"/>
    <dgm:cxn modelId="{9D7767B0-A9EC-4939-948F-DA662C071419}" type="presOf" srcId="{6923857C-A632-4539-8E21-9F2F30086D3A}" destId="{AFBC3CC8-BC92-47D2-9356-92D453674BC3}" srcOrd="0" destOrd="0" presId="urn:microsoft.com/office/officeart/2005/8/layout/vList2"/>
    <dgm:cxn modelId="{C3B89ABE-2355-48EB-A117-FD74E44A9A99}" type="presOf" srcId="{E2E25E11-42C1-458C-B413-D96BC6128CCF}" destId="{39B1EDF7-86C3-4E3C-B40D-49A399ED30A1}" srcOrd="0" destOrd="0" presId="urn:microsoft.com/office/officeart/2005/8/layout/vList2"/>
    <dgm:cxn modelId="{98A1E0C1-0E5D-42AE-9532-0EB73A6CB9F2}" srcId="{E2E25E11-42C1-458C-B413-D96BC6128CCF}" destId="{3BBFB1AA-7DB1-479B-9903-9C5202231CA6}" srcOrd="2" destOrd="0" parTransId="{359A2DB3-3DDA-4E67-A3B2-0CB618E9843B}" sibTransId="{8D8B8B97-5AA5-4441-BE05-241691FB535E}"/>
    <dgm:cxn modelId="{E063199C-82EB-4CB2-8290-1EC850CDCDA7}" type="presParOf" srcId="{39B1EDF7-86C3-4E3C-B40D-49A399ED30A1}" destId="{052CCC8C-6E54-489B-A6DF-06E0FA870F91}" srcOrd="0" destOrd="0" presId="urn:microsoft.com/office/officeart/2005/8/layout/vList2"/>
    <dgm:cxn modelId="{CCC95220-60F1-4AE8-B387-DD6115BCAFD0}" type="presParOf" srcId="{39B1EDF7-86C3-4E3C-B40D-49A399ED30A1}" destId="{D6729733-527E-429B-BAE8-F6770D0B80E9}" srcOrd="1" destOrd="0" presId="urn:microsoft.com/office/officeart/2005/8/layout/vList2"/>
    <dgm:cxn modelId="{1A079EF2-B212-4A46-8DC6-75CA1D7B6BBF}" type="presParOf" srcId="{39B1EDF7-86C3-4E3C-B40D-49A399ED30A1}" destId="{A0E81C63-8DA7-430D-96F2-ACF180061BD8}" srcOrd="2" destOrd="0" presId="urn:microsoft.com/office/officeart/2005/8/layout/vList2"/>
    <dgm:cxn modelId="{E0F338CA-EB01-428A-8AAF-206C07132512}" type="presParOf" srcId="{39B1EDF7-86C3-4E3C-B40D-49A399ED30A1}" destId="{92303DA7-0F14-46A3-8E64-977FEB19BAFE}" srcOrd="3" destOrd="0" presId="urn:microsoft.com/office/officeart/2005/8/layout/vList2"/>
    <dgm:cxn modelId="{252E46D9-1F31-46F6-B65F-41FF74025C9F}" type="presParOf" srcId="{39B1EDF7-86C3-4E3C-B40D-49A399ED30A1}" destId="{C7FADC0D-9CE0-48E5-886F-984A108EA998}" srcOrd="4" destOrd="0" presId="urn:microsoft.com/office/officeart/2005/8/layout/vList2"/>
    <dgm:cxn modelId="{8B5098BA-9384-4C3C-8974-FB95E5C60E2D}" type="presParOf" srcId="{39B1EDF7-86C3-4E3C-B40D-49A399ED30A1}" destId="{B92D65C7-44F4-4647-A913-15DB86392FB3}" srcOrd="5" destOrd="0" presId="urn:microsoft.com/office/officeart/2005/8/layout/vList2"/>
    <dgm:cxn modelId="{AB644B74-5410-416F-AED2-80A3284350BE}" type="presParOf" srcId="{39B1EDF7-86C3-4E3C-B40D-49A399ED30A1}" destId="{AFBC3CC8-BC92-47D2-9356-92D453674BC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B453-011B-421F-96D6-9B8883A788E5}">
      <dsp:nvSpPr>
        <dsp:cNvPr id="0" name=""/>
        <dsp:cNvSpPr/>
      </dsp:nvSpPr>
      <dsp:spPr>
        <a:xfrm>
          <a:off x="0" y="3083348"/>
          <a:ext cx="6403994" cy="3664955"/>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t>“Older” worker may differ depending on job </a:t>
          </a:r>
        </a:p>
      </dsp:txBody>
      <dsp:txXfrm>
        <a:off x="0" y="3083348"/>
        <a:ext cx="6403994" cy="1979076"/>
      </dsp:txXfrm>
    </dsp:sp>
    <dsp:sp modelId="{B7490000-C428-4BD7-BE89-0205E4A5AC73}">
      <dsp:nvSpPr>
        <dsp:cNvPr id="0" name=""/>
        <dsp:cNvSpPr/>
      </dsp:nvSpPr>
      <dsp:spPr>
        <a:xfrm>
          <a:off x="0" y="4628544"/>
          <a:ext cx="6403994" cy="158636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a:lnSpc>
              <a:spcPct val="90000"/>
            </a:lnSpc>
            <a:spcBef>
              <a:spcPct val="0"/>
            </a:spcBef>
            <a:spcAft>
              <a:spcPct val="35000"/>
            </a:spcAft>
            <a:buNone/>
          </a:pPr>
          <a:r>
            <a:rPr lang="en-US" sz="1800" kern="1200" dirty="0"/>
            <a:t>Physical demands</a:t>
          </a:r>
        </a:p>
        <a:p>
          <a:pPr marL="171450" lvl="1" indent="-171450" algn="l" defTabSz="800100">
            <a:lnSpc>
              <a:spcPct val="90000"/>
            </a:lnSpc>
            <a:spcBef>
              <a:spcPct val="0"/>
            </a:spcBef>
            <a:spcAft>
              <a:spcPct val="15000"/>
            </a:spcAft>
            <a:buChar char="•"/>
          </a:pPr>
          <a:r>
            <a:rPr lang="en-US" sz="1800" kern="1200" dirty="0"/>
            <a:t>Construction worker</a:t>
          </a:r>
        </a:p>
        <a:p>
          <a:pPr marL="171450" lvl="1" indent="-171450" algn="l" defTabSz="800100">
            <a:lnSpc>
              <a:spcPct val="90000"/>
            </a:lnSpc>
            <a:spcBef>
              <a:spcPct val="0"/>
            </a:spcBef>
            <a:spcAft>
              <a:spcPct val="15000"/>
            </a:spcAft>
            <a:buChar char="•"/>
          </a:pPr>
          <a:r>
            <a:rPr lang="en-US" sz="1800" kern="1200" dirty="0"/>
            <a:t>Arborist</a:t>
          </a:r>
        </a:p>
        <a:p>
          <a:pPr marL="171450" lvl="1" indent="-171450" algn="l" defTabSz="800100">
            <a:lnSpc>
              <a:spcPct val="90000"/>
            </a:lnSpc>
            <a:spcBef>
              <a:spcPct val="0"/>
            </a:spcBef>
            <a:spcAft>
              <a:spcPct val="15000"/>
            </a:spcAft>
            <a:buChar char="•"/>
          </a:pPr>
          <a:r>
            <a:rPr lang="en-US" sz="1800" kern="1200" dirty="0"/>
            <a:t>Office worker</a:t>
          </a:r>
        </a:p>
        <a:p>
          <a:pPr marL="171450" lvl="1" indent="-171450" algn="l" defTabSz="800100">
            <a:lnSpc>
              <a:spcPct val="90000"/>
            </a:lnSpc>
            <a:spcBef>
              <a:spcPct val="0"/>
            </a:spcBef>
            <a:spcAft>
              <a:spcPct val="15000"/>
            </a:spcAft>
            <a:buChar char="•"/>
          </a:pPr>
          <a:r>
            <a:rPr lang="en-US" sz="1800" kern="1200" dirty="0"/>
            <a:t>Firefighter</a:t>
          </a:r>
        </a:p>
        <a:p>
          <a:pPr marL="171450" lvl="1" indent="-171450" algn="l" defTabSz="800100">
            <a:lnSpc>
              <a:spcPct val="90000"/>
            </a:lnSpc>
            <a:spcBef>
              <a:spcPct val="0"/>
            </a:spcBef>
            <a:spcAft>
              <a:spcPct val="15000"/>
            </a:spcAft>
            <a:buChar char="•"/>
          </a:pPr>
          <a:r>
            <a:rPr lang="en-US" sz="1800" kern="1200" dirty="0"/>
            <a:t>Accountant</a:t>
          </a:r>
        </a:p>
      </dsp:txBody>
      <dsp:txXfrm>
        <a:off x="0" y="4628544"/>
        <a:ext cx="6403994" cy="1586362"/>
      </dsp:txXfrm>
    </dsp:sp>
    <dsp:sp modelId="{C476ED67-EEB5-4780-B1BA-0C98B5D52A62}">
      <dsp:nvSpPr>
        <dsp:cNvPr id="0" name=""/>
        <dsp:cNvSpPr/>
      </dsp:nvSpPr>
      <dsp:spPr>
        <a:xfrm rot="10800000">
          <a:off x="0" y="1411"/>
          <a:ext cx="6403994" cy="3112291"/>
        </a:xfrm>
        <a:prstGeom prst="upArrowCallout">
          <a:avLst/>
        </a:prstGeom>
        <a:gradFill rotWithShape="0">
          <a:gsLst>
            <a:gs pos="0">
              <a:schemeClr val="accent2">
                <a:hueOff val="-2558941"/>
                <a:satOff val="-28848"/>
                <a:lumOff val="3533"/>
                <a:alphaOff val="0"/>
                <a:tint val="96000"/>
                <a:satMod val="100000"/>
                <a:lumMod val="104000"/>
              </a:schemeClr>
            </a:gs>
            <a:gs pos="78000">
              <a:schemeClr val="accent2">
                <a:hueOff val="-2558941"/>
                <a:satOff val="-28848"/>
                <a:lumOff val="353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t>How we age differs for everyone</a:t>
          </a:r>
        </a:p>
      </dsp:txBody>
      <dsp:txXfrm rot="10800000">
        <a:off x="0" y="1411"/>
        <a:ext cx="6403994" cy="2022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33FC4-4266-4883-8A72-39C1237D7D2C}">
      <dsp:nvSpPr>
        <dsp:cNvPr id="0" name=""/>
        <dsp:cNvSpPr/>
      </dsp:nvSpPr>
      <dsp:spPr>
        <a:xfrm>
          <a:off x="0" y="0"/>
          <a:ext cx="9197340" cy="1059018"/>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Centers for Disease Control and Prevention states, citing data from the Bureau of Labor Statistics:</a:t>
          </a:r>
        </a:p>
      </dsp:txBody>
      <dsp:txXfrm>
        <a:off x="31018" y="31018"/>
        <a:ext cx="8054575" cy="996982"/>
      </dsp:txXfrm>
    </dsp:sp>
    <dsp:sp modelId="{8FD1F812-0E96-42DA-957F-6392BC972CD7}">
      <dsp:nvSpPr>
        <dsp:cNvPr id="0" name=""/>
        <dsp:cNvSpPr/>
      </dsp:nvSpPr>
      <dsp:spPr>
        <a:xfrm>
          <a:off x="811529" y="1235521"/>
          <a:ext cx="9197340" cy="1059018"/>
        </a:xfrm>
        <a:prstGeom prst="roundRect">
          <a:avLst>
            <a:gd name="adj" fmla="val 10000"/>
          </a:avLst>
        </a:prstGeom>
        <a:gradFill rotWithShape="0">
          <a:gsLst>
            <a:gs pos="0">
              <a:schemeClr val="accent2">
                <a:hueOff val="-1279471"/>
                <a:satOff val="-14424"/>
                <a:lumOff val="1766"/>
                <a:alphaOff val="0"/>
                <a:tint val="96000"/>
                <a:satMod val="100000"/>
                <a:lumMod val="104000"/>
              </a:schemeClr>
            </a:gs>
            <a:gs pos="78000">
              <a:schemeClr val="accent2">
                <a:hueOff val="-1279471"/>
                <a:satOff val="-14424"/>
                <a:lumOff val="176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1 in every 5 </a:t>
          </a:r>
          <a:r>
            <a:rPr lang="en-US" sz="2400" kern="1200"/>
            <a:t>American workers is over 65</a:t>
          </a:r>
        </a:p>
      </dsp:txBody>
      <dsp:txXfrm>
        <a:off x="842547" y="1266539"/>
        <a:ext cx="7635411" cy="996982"/>
      </dsp:txXfrm>
    </dsp:sp>
    <dsp:sp modelId="{C2A3972D-9A9F-4FE2-8A58-EC1DCEBE3A6F}">
      <dsp:nvSpPr>
        <dsp:cNvPr id="0" name=""/>
        <dsp:cNvSpPr/>
      </dsp:nvSpPr>
      <dsp:spPr>
        <a:xfrm>
          <a:off x="1623059" y="2471043"/>
          <a:ext cx="9197340" cy="1059018"/>
        </a:xfrm>
        <a:prstGeom prst="roundRect">
          <a:avLst>
            <a:gd name="adj" fmla="val 10000"/>
          </a:avLst>
        </a:prstGeom>
        <a:gradFill rotWithShape="0">
          <a:gsLst>
            <a:gs pos="0">
              <a:schemeClr val="accent2">
                <a:hueOff val="-2558941"/>
                <a:satOff val="-28848"/>
                <a:lumOff val="3533"/>
                <a:alphaOff val="0"/>
                <a:tint val="96000"/>
                <a:satMod val="100000"/>
                <a:lumMod val="104000"/>
              </a:schemeClr>
            </a:gs>
            <a:gs pos="78000">
              <a:schemeClr val="accent2">
                <a:hueOff val="-2558941"/>
                <a:satOff val="-28848"/>
                <a:lumOff val="353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In 2020, 1 in 4 American workers will be over 55</a:t>
          </a:r>
          <a:endParaRPr lang="en-US" sz="2400" kern="1200"/>
        </a:p>
      </dsp:txBody>
      <dsp:txXfrm>
        <a:off x="1654077" y="2502061"/>
        <a:ext cx="7635411" cy="996982"/>
      </dsp:txXfrm>
    </dsp:sp>
    <dsp:sp modelId="{B2FA41EC-A358-4E6D-955F-10F70468BDF5}">
      <dsp:nvSpPr>
        <dsp:cNvPr id="0" name=""/>
        <dsp:cNvSpPr/>
      </dsp:nvSpPr>
      <dsp:spPr>
        <a:xfrm>
          <a:off x="8508977" y="803089"/>
          <a:ext cx="688362" cy="68836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663858" y="803089"/>
        <a:ext cx="378600" cy="517992"/>
      </dsp:txXfrm>
    </dsp:sp>
    <dsp:sp modelId="{68C06574-F7AE-430F-AB30-2C89B6AA0FEB}">
      <dsp:nvSpPr>
        <dsp:cNvPr id="0" name=""/>
        <dsp:cNvSpPr/>
      </dsp:nvSpPr>
      <dsp:spPr>
        <a:xfrm>
          <a:off x="9320507" y="2031550"/>
          <a:ext cx="688362" cy="688362"/>
        </a:xfrm>
        <a:prstGeom prst="downArrow">
          <a:avLst>
            <a:gd name="adj1" fmla="val 55000"/>
            <a:gd name="adj2" fmla="val 45000"/>
          </a:avLst>
        </a:prstGeom>
        <a:solidFill>
          <a:schemeClr val="accent2">
            <a:tint val="40000"/>
            <a:alpha val="90000"/>
            <a:hueOff val="-3808354"/>
            <a:satOff val="-3946"/>
            <a:lumOff val="-270"/>
            <a:alphaOff val="0"/>
          </a:schemeClr>
        </a:solidFill>
        <a:ln w="9525" cap="flat" cmpd="sng" algn="ctr">
          <a:solidFill>
            <a:schemeClr val="accent2">
              <a:tint val="40000"/>
              <a:alpha val="90000"/>
              <a:hueOff val="-3808354"/>
              <a:satOff val="-3946"/>
              <a:lumOff val="-2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475388" y="2031550"/>
        <a:ext cx="378600" cy="517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64BC3-3067-43C0-B5E7-9983275AB508}">
      <dsp:nvSpPr>
        <dsp:cNvPr id="0" name=""/>
        <dsp:cNvSpPr/>
      </dsp:nvSpPr>
      <dsp:spPr>
        <a:xfrm>
          <a:off x="0" y="600789"/>
          <a:ext cx="6290226" cy="2069803"/>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AGE 25 </a:t>
          </a:r>
          <a:r>
            <a:rPr lang="en-US" sz="3700" kern="1200"/>
            <a:t>= Physical maturity</a:t>
          </a:r>
        </a:p>
      </dsp:txBody>
      <dsp:txXfrm>
        <a:off x="101039" y="701828"/>
        <a:ext cx="6088148" cy="1867725"/>
      </dsp:txXfrm>
    </dsp:sp>
    <dsp:sp modelId="{070B5323-0E21-44E5-96D3-0B7A848C39DF}">
      <dsp:nvSpPr>
        <dsp:cNvPr id="0" name=""/>
        <dsp:cNvSpPr/>
      </dsp:nvSpPr>
      <dsp:spPr>
        <a:xfrm>
          <a:off x="0" y="2777152"/>
          <a:ext cx="6290226" cy="2069803"/>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Age 40-50 </a:t>
          </a:r>
          <a:r>
            <a:rPr lang="en-US" sz="3700" kern="1200"/>
            <a:t>= Most people first start to notice changes due to aging</a:t>
          </a:r>
        </a:p>
      </dsp:txBody>
      <dsp:txXfrm>
        <a:off x="101039" y="2878191"/>
        <a:ext cx="6088148" cy="1867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CCC8C-6E54-489B-A6DF-06E0FA870F91}">
      <dsp:nvSpPr>
        <dsp:cNvPr id="0" name=""/>
        <dsp:cNvSpPr/>
      </dsp:nvSpPr>
      <dsp:spPr>
        <a:xfrm>
          <a:off x="0" y="4792"/>
          <a:ext cx="6290226" cy="124722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Biological</a:t>
          </a:r>
        </a:p>
      </dsp:txBody>
      <dsp:txXfrm>
        <a:off x="60884" y="65676"/>
        <a:ext cx="6168458" cy="1125452"/>
      </dsp:txXfrm>
    </dsp:sp>
    <dsp:sp modelId="{A0E81C63-8DA7-430D-96F2-ACF180061BD8}">
      <dsp:nvSpPr>
        <dsp:cNvPr id="0" name=""/>
        <dsp:cNvSpPr/>
      </dsp:nvSpPr>
      <dsp:spPr>
        <a:xfrm>
          <a:off x="0" y="1401772"/>
          <a:ext cx="6290226" cy="1247220"/>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Physical</a:t>
          </a:r>
        </a:p>
      </dsp:txBody>
      <dsp:txXfrm>
        <a:off x="60884" y="1462656"/>
        <a:ext cx="6168458" cy="1125452"/>
      </dsp:txXfrm>
    </dsp:sp>
    <dsp:sp modelId="{C7FADC0D-9CE0-48E5-886F-984A108EA998}">
      <dsp:nvSpPr>
        <dsp:cNvPr id="0" name=""/>
        <dsp:cNvSpPr/>
      </dsp:nvSpPr>
      <dsp:spPr>
        <a:xfrm>
          <a:off x="0" y="2798752"/>
          <a:ext cx="6290226" cy="124722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Cognitive</a:t>
          </a:r>
        </a:p>
      </dsp:txBody>
      <dsp:txXfrm>
        <a:off x="60884" y="2859636"/>
        <a:ext cx="6168458" cy="1125452"/>
      </dsp:txXfrm>
    </dsp:sp>
    <dsp:sp modelId="{AFBC3CC8-BC92-47D2-9356-92D453674BC3}">
      <dsp:nvSpPr>
        <dsp:cNvPr id="0" name=""/>
        <dsp:cNvSpPr/>
      </dsp:nvSpPr>
      <dsp:spPr>
        <a:xfrm>
          <a:off x="0" y="4195732"/>
          <a:ext cx="6290226" cy="1247220"/>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Social</a:t>
          </a:r>
        </a:p>
      </dsp:txBody>
      <dsp:txXfrm>
        <a:off x="60884" y="4256616"/>
        <a:ext cx="6168458" cy="11254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4:04:49.3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0,'2402'0,"-2376"0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4:05:19.5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28,'347'-1,"-62"-26,2966 28,-3229-1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4:05:23.4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28,'575'0,"-368"-27,459 26,-366 1,-277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0T14:05:33.4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6,'1259'0,"-1038"23,70-3,7-7,-124 13,686-26,-535 10,-216 2,1-5,0-5,15-5,27 1,4148 2,-3998-27,705 28,-788-30,81 29,-108-28,-80 28,140-15,-202 8,1 2,0 2,0 3,20 3,28-1,447-2,-523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E529A-61B8-47E3-A852-ABCFCDDAC1D1}"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1114B-B251-47C9-8C9D-15351D8994FE}" type="slidenum">
              <a:rPr lang="en-US" smtClean="0"/>
              <a:t>‹#›</a:t>
            </a:fld>
            <a:endParaRPr lang="en-US"/>
          </a:p>
        </p:txBody>
      </p:sp>
    </p:spTree>
    <p:extLst>
      <p:ext uri="{BB962C8B-B14F-4D97-AF65-F5344CB8AC3E}">
        <p14:creationId xmlns:p14="http://schemas.microsoft.com/office/powerpoint/2010/main" val="327900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ia.nih.gov/health/what-happens-brain-alzheimers-disea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1114B-B251-47C9-8C9D-15351D8994FE}" type="slidenum">
              <a:rPr lang="en-US" smtClean="0"/>
              <a:t>1</a:t>
            </a:fld>
            <a:endParaRPr lang="en-US"/>
          </a:p>
        </p:txBody>
      </p:sp>
    </p:spTree>
    <p:extLst>
      <p:ext uri="{BB962C8B-B14F-4D97-AF65-F5344CB8AC3E}">
        <p14:creationId xmlns:p14="http://schemas.microsoft.com/office/powerpoint/2010/main" val="414878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40 is when people tend to NOTICE changes due to aging but changes do start even earlier than this..</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10</a:t>
            </a:fld>
            <a:endParaRPr lang="en-US"/>
          </a:p>
        </p:txBody>
      </p:sp>
    </p:spTree>
    <p:extLst>
      <p:ext uri="{BB962C8B-B14F-4D97-AF65-F5344CB8AC3E}">
        <p14:creationId xmlns:p14="http://schemas.microsoft.com/office/powerpoint/2010/main" val="116683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changes we need to categorize them!  </a:t>
            </a:r>
          </a:p>
          <a:p>
            <a:r>
              <a:rPr lang="en-US" dirty="0"/>
              <a:t>‘BENEFITS OF AGING”</a:t>
            </a:r>
          </a:p>
          <a:p>
            <a:r>
              <a:rPr lang="en-US" dirty="0"/>
              <a:t>Biological – Changes in metabolism (weight gain), changes at the cellular level - regeneration of tissue/cells (takes longer to recuperate after an injury)</a:t>
            </a:r>
          </a:p>
          <a:p>
            <a:r>
              <a:rPr lang="en-US" dirty="0"/>
              <a:t>Physical – loss of muscle mass, loss of strength, stability</a:t>
            </a:r>
          </a:p>
          <a:p>
            <a:r>
              <a:rPr lang="en-US" dirty="0"/>
              <a:t>Cognitive – multi-tasking decreases, mood</a:t>
            </a:r>
          </a:p>
          <a:p>
            <a:r>
              <a:rPr lang="en-US" dirty="0"/>
              <a:t>Social –loss of family, friends, empty-nesters, feeling of loss of friends if we leave work</a:t>
            </a:r>
          </a:p>
          <a:p>
            <a:r>
              <a:rPr lang="en-US" dirty="0"/>
              <a:t>Lets face it, work is a big part of our social life.</a:t>
            </a:r>
          </a:p>
        </p:txBody>
      </p:sp>
      <p:sp>
        <p:nvSpPr>
          <p:cNvPr id="4" name="Slide Number Placeholder 3"/>
          <p:cNvSpPr>
            <a:spLocks noGrp="1"/>
          </p:cNvSpPr>
          <p:nvPr>
            <p:ph type="sldNum" sz="quarter" idx="5"/>
          </p:nvPr>
        </p:nvSpPr>
        <p:spPr/>
        <p:txBody>
          <a:bodyPr/>
          <a:lstStyle/>
          <a:p>
            <a:fld id="{F631114B-B251-47C9-8C9D-15351D8994FE}" type="slidenum">
              <a:rPr lang="en-US" smtClean="0"/>
              <a:t>11</a:t>
            </a:fld>
            <a:endParaRPr lang="en-US"/>
          </a:p>
        </p:txBody>
      </p:sp>
    </p:spTree>
    <p:extLst>
      <p:ext uri="{BB962C8B-B14F-4D97-AF65-F5344CB8AC3E}">
        <p14:creationId xmlns:p14="http://schemas.microsoft.com/office/powerpoint/2010/main" val="156207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on positive note!</a:t>
            </a:r>
          </a:p>
          <a:p>
            <a:r>
              <a:rPr lang="en-US" dirty="0"/>
              <a:t>Big word</a:t>
            </a:r>
          </a:p>
          <a:p>
            <a:r>
              <a:rPr lang="en-US" dirty="0"/>
              <a:t>But not wordsmith…</a:t>
            </a:r>
          </a:p>
        </p:txBody>
      </p:sp>
      <p:sp>
        <p:nvSpPr>
          <p:cNvPr id="4" name="Slide Number Placeholder 3"/>
          <p:cNvSpPr>
            <a:spLocks noGrp="1"/>
          </p:cNvSpPr>
          <p:nvPr>
            <p:ph type="sldNum" sz="quarter" idx="5"/>
          </p:nvPr>
        </p:nvSpPr>
        <p:spPr/>
        <p:txBody>
          <a:bodyPr/>
          <a:lstStyle/>
          <a:p>
            <a:fld id="{F631114B-B251-47C9-8C9D-15351D8994FE}" type="slidenum">
              <a:rPr lang="en-US" smtClean="0"/>
              <a:t>13</a:t>
            </a:fld>
            <a:endParaRPr lang="en-US"/>
          </a:p>
        </p:txBody>
      </p:sp>
    </p:spTree>
    <p:extLst>
      <p:ext uri="{BB962C8B-B14F-4D97-AF65-F5344CB8AC3E}">
        <p14:creationId xmlns:p14="http://schemas.microsoft.com/office/powerpoint/2010/main" val="174129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CHANGES COME WITH THE AGING PROCESS.  </a:t>
            </a:r>
          </a:p>
          <a:p>
            <a:pPr marL="228600" indent="-228600">
              <a:buAutoNum type="arabicPeriod"/>
            </a:pPr>
            <a:r>
              <a:rPr lang="en-US" b="1" dirty="0"/>
              <a:t>LOOK AT AS – BENEFITS of AGING!!!!!!</a:t>
            </a:r>
          </a:p>
          <a:p>
            <a:pPr marL="228600" indent="-228600">
              <a:buAutoNum type="arabicPeriod"/>
            </a:pPr>
            <a:endParaRPr lang="en-US" dirty="0"/>
          </a:p>
          <a:p>
            <a:pPr marL="228600" indent="-228600">
              <a:buAutoNum type="arabicPeriod"/>
            </a:pPr>
            <a:r>
              <a:rPr lang="en-US" sz="1400" b="0" u="sng" dirty="0"/>
              <a:t>Jumble, crossword, race track – STUDY THE RACING forms  (dads excuse to go)-exercise the mind </a:t>
            </a:r>
          </a:p>
          <a:p>
            <a:pPr marL="228600" indent="-228600">
              <a:buAutoNum type="arabicPeriod"/>
            </a:pPr>
            <a:r>
              <a:rPr lang="en-US" sz="1400" b="0" u="sng" dirty="0"/>
              <a:t>10 cent better – lecture NEVER PLAY SLOTS</a:t>
            </a:r>
          </a:p>
          <a:p>
            <a:endParaRPr lang="en-US" dirty="0"/>
          </a:p>
          <a:p>
            <a:endParaRPr lang="en-US" dirty="0"/>
          </a:p>
          <a:p>
            <a:r>
              <a:rPr lang="en-US" dirty="0"/>
              <a:t>(Some brain changes, like </a:t>
            </a:r>
            <a:r>
              <a:rPr lang="en-US" dirty="0">
                <a:hlinkClick r:id="rId3"/>
              </a:rPr>
              <a:t>those associated with Alzheimer's disease</a:t>
            </a:r>
            <a:r>
              <a:rPr lang="en-US" dirty="0"/>
              <a:t>, are NOT a normal part of aging. </a:t>
            </a:r>
          </a:p>
        </p:txBody>
      </p:sp>
      <p:sp>
        <p:nvSpPr>
          <p:cNvPr id="4" name="Slide Number Placeholder 3"/>
          <p:cNvSpPr>
            <a:spLocks noGrp="1"/>
          </p:cNvSpPr>
          <p:nvPr>
            <p:ph type="sldNum" sz="quarter" idx="10"/>
          </p:nvPr>
        </p:nvSpPr>
        <p:spPr/>
        <p:txBody>
          <a:bodyPr/>
          <a:lstStyle/>
          <a:p>
            <a:fld id="{F631114B-B251-47C9-8C9D-15351D8994FE}" type="slidenum">
              <a:rPr lang="en-US" smtClean="0"/>
              <a:t>14</a:t>
            </a:fld>
            <a:endParaRPr lang="en-US"/>
          </a:p>
        </p:txBody>
      </p:sp>
    </p:spTree>
    <p:extLst>
      <p:ext uri="{BB962C8B-B14F-4D97-AF65-F5344CB8AC3E}">
        <p14:creationId xmlns:p14="http://schemas.microsoft.com/office/powerpoint/2010/main" val="63134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Difficulty working in a busy environment where lots going on. </a:t>
            </a:r>
          </a:p>
          <a:p>
            <a:r>
              <a:rPr lang="en-US" sz="1200" kern="1200" dirty="0">
                <a:solidFill>
                  <a:schemeClr val="tx1"/>
                </a:solidFill>
                <a:effectLst/>
                <a:latin typeface="+mn-lt"/>
                <a:ea typeface="+mn-ea"/>
                <a:cs typeface="+mn-cs"/>
              </a:rPr>
              <a:t>Employer – lessen stimuli – help focus on task</a:t>
            </a:r>
          </a:p>
          <a:p>
            <a:r>
              <a:rPr lang="en-US" sz="1200" kern="1200" dirty="0">
                <a:solidFill>
                  <a:schemeClr val="tx1"/>
                </a:solidFill>
                <a:effectLst/>
                <a:latin typeface="+mn-lt"/>
                <a:ea typeface="+mn-ea"/>
                <a:cs typeface="+mn-cs"/>
              </a:rPr>
              <a:t>Multi-tasking ability may decline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Misplaced keys…</a:t>
            </a:r>
          </a:p>
          <a:p>
            <a:r>
              <a:rPr lang="en-US" sz="1200" kern="1200" dirty="0">
                <a:solidFill>
                  <a:schemeClr val="tx1"/>
                </a:solidFill>
                <a:effectLst/>
                <a:latin typeface="+mn-lt"/>
                <a:ea typeface="+mn-ea"/>
                <a:cs typeface="+mn-cs"/>
              </a:rPr>
              <a:t>Who’s panicked </a:t>
            </a:r>
            <a:r>
              <a:rPr lang="en-US" sz="1200" b="1" u="sng" kern="1200" dirty="0">
                <a:solidFill>
                  <a:schemeClr val="tx1"/>
                </a:solidFill>
                <a:effectLst/>
                <a:latin typeface="+mn-lt"/>
                <a:ea typeface="+mn-ea"/>
                <a:cs typeface="+mn-cs"/>
              </a:rPr>
              <a:t>looking for the cell phone that you’re literally talking on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What did I come in the kitchen for?</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Older folks may not be as quick to learn compared to younger but they are certainly more than capable of doing so</a:t>
            </a:r>
            <a:endParaRPr lang="en-US" b="1" u="sng" dirty="0"/>
          </a:p>
        </p:txBody>
      </p:sp>
      <p:sp>
        <p:nvSpPr>
          <p:cNvPr id="4" name="Slide Number Placeholder 3"/>
          <p:cNvSpPr>
            <a:spLocks noGrp="1"/>
          </p:cNvSpPr>
          <p:nvPr>
            <p:ph type="sldNum" sz="quarter" idx="10"/>
          </p:nvPr>
        </p:nvSpPr>
        <p:spPr/>
        <p:txBody>
          <a:bodyPr/>
          <a:lstStyle/>
          <a:p>
            <a:fld id="{F631114B-B251-47C9-8C9D-15351D8994FE}" type="slidenum">
              <a:rPr lang="en-US" smtClean="0"/>
              <a:t>15</a:t>
            </a:fld>
            <a:endParaRPr lang="en-US"/>
          </a:p>
        </p:txBody>
      </p:sp>
    </p:spTree>
    <p:extLst>
      <p:ext uri="{BB962C8B-B14F-4D97-AF65-F5344CB8AC3E}">
        <p14:creationId xmlns:p14="http://schemas.microsoft.com/office/powerpoint/2010/main" val="223159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false, what do you think it is?????</a:t>
            </a:r>
          </a:p>
        </p:txBody>
      </p:sp>
      <p:sp>
        <p:nvSpPr>
          <p:cNvPr id="4" name="Slide Number Placeholder 3"/>
          <p:cNvSpPr>
            <a:spLocks noGrp="1"/>
          </p:cNvSpPr>
          <p:nvPr>
            <p:ph type="sldNum" sz="quarter" idx="5"/>
          </p:nvPr>
        </p:nvSpPr>
        <p:spPr/>
        <p:txBody>
          <a:bodyPr/>
          <a:lstStyle/>
          <a:p>
            <a:fld id="{F631114B-B251-47C9-8C9D-15351D8994FE}" type="slidenum">
              <a:rPr lang="en-US" smtClean="0"/>
              <a:t>16</a:t>
            </a:fld>
            <a:endParaRPr lang="en-US"/>
          </a:p>
        </p:txBody>
      </p:sp>
    </p:spTree>
    <p:extLst>
      <p:ext uri="{BB962C8B-B14F-4D97-AF65-F5344CB8AC3E}">
        <p14:creationId xmlns:p14="http://schemas.microsoft.com/office/powerpoint/2010/main" val="387311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Arthritis is the  most prevalent chronic condition</a:t>
            </a:r>
          </a:p>
        </p:txBody>
      </p:sp>
      <p:sp>
        <p:nvSpPr>
          <p:cNvPr id="4" name="Slide Number Placeholder 3"/>
          <p:cNvSpPr>
            <a:spLocks noGrp="1"/>
          </p:cNvSpPr>
          <p:nvPr>
            <p:ph type="sldNum" sz="quarter" idx="5"/>
          </p:nvPr>
        </p:nvSpPr>
        <p:spPr/>
        <p:txBody>
          <a:bodyPr/>
          <a:lstStyle/>
          <a:p>
            <a:fld id="{F631114B-B251-47C9-8C9D-15351D8994FE}" type="slidenum">
              <a:rPr lang="en-US" smtClean="0"/>
              <a:t>17</a:t>
            </a:fld>
            <a:endParaRPr lang="en-US"/>
          </a:p>
        </p:txBody>
      </p:sp>
    </p:spTree>
    <p:extLst>
      <p:ext uri="{BB962C8B-B14F-4D97-AF65-F5344CB8AC3E}">
        <p14:creationId xmlns:p14="http://schemas.microsoft.com/office/powerpoint/2010/main" val="318349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conditions are illnesses that occur over an extended period of time.</a:t>
            </a:r>
          </a:p>
          <a:p>
            <a:r>
              <a:rPr lang="en-US" dirty="0"/>
              <a:t>Therefore, the older we get the more susceptible we become to chronic conditions.</a:t>
            </a:r>
          </a:p>
          <a:p>
            <a:r>
              <a:rPr lang="en-US" dirty="0"/>
              <a:t>May have one or more or even non if lucky enough  </a:t>
            </a:r>
          </a:p>
          <a:p>
            <a:r>
              <a:rPr lang="en-US" dirty="0"/>
              <a:t>Chronic conditions are prevalent at 75% in those over age 55</a:t>
            </a:r>
          </a:p>
        </p:txBody>
      </p:sp>
      <p:sp>
        <p:nvSpPr>
          <p:cNvPr id="4" name="Slide Number Placeholder 3"/>
          <p:cNvSpPr>
            <a:spLocks noGrp="1"/>
          </p:cNvSpPr>
          <p:nvPr>
            <p:ph type="sldNum" sz="quarter" idx="5"/>
          </p:nvPr>
        </p:nvSpPr>
        <p:spPr/>
        <p:txBody>
          <a:bodyPr/>
          <a:lstStyle/>
          <a:p>
            <a:fld id="{F631114B-B251-47C9-8C9D-15351D8994FE}" type="slidenum">
              <a:rPr lang="en-US" smtClean="0"/>
              <a:t>18</a:t>
            </a:fld>
            <a:endParaRPr lang="en-US"/>
          </a:p>
        </p:txBody>
      </p:sp>
    </p:spTree>
    <p:extLst>
      <p:ext uri="{BB962C8B-B14F-4D97-AF65-F5344CB8AC3E}">
        <p14:creationId xmlns:p14="http://schemas.microsoft.com/office/powerpoint/2010/main" val="3440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review each of these as we go on…</a:t>
            </a:r>
          </a:p>
          <a:p>
            <a:r>
              <a:rPr lang="en-US" dirty="0"/>
              <a:t>How can this effect us in the workplace?</a:t>
            </a:r>
          </a:p>
          <a:p>
            <a:r>
              <a:rPr lang="en-US" dirty="0"/>
              <a:t>Reaction time – “slower at moving to get out of the way of forklift traffic</a:t>
            </a:r>
          </a:p>
          <a:p>
            <a:r>
              <a:rPr lang="en-US" dirty="0"/>
              <a:t>Hearing loss – didn’t hear forklift horns</a:t>
            </a:r>
          </a:p>
          <a:p>
            <a:r>
              <a:rPr lang="en-US" dirty="0"/>
              <a:t>Vision impairments –  difficulty reading smaller print</a:t>
            </a:r>
          </a:p>
          <a:p>
            <a:r>
              <a:rPr lang="en-US" dirty="0"/>
              <a:t>Decrease in strength – can’t </a:t>
            </a:r>
          </a:p>
          <a:p>
            <a:r>
              <a:rPr lang="en-US" dirty="0"/>
              <a:t>Decrease in stamina – difficulty keeping up with a pace may be accustomed to</a:t>
            </a:r>
          </a:p>
          <a:p>
            <a:r>
              <a:rPr lang="en-US" dirty="0"/>
              <a:t>Poor balance – increase in falls</a:t>
            </a:r>
          </a:p>
          <a:p>
            <a:endParaRPr lang="en-US" dirty="0"/>
          </a:p>
          <a:p>
            <a:endParaRPr lang="en-US" dirty="0"/>
          </a:p>
        </p:txBody>
      </p:sp>
      <p:sp>
        <p:nvSpPr>
          <p:cNvPr id="4" name="Slide Number Placeholder 3"/>
          <p:cNvSpPr>
            <a:spLocks noGrp="1"/>
          </p:cNvSpPr>
          <p:nvPr>
            <p:ph type="sldNum" sz="quarter" idx="10"/>
          </p:nvPr>
        </p:nvSpPr>
        <p:spPr/>
        <p:txBody>
          <a:bodyPr/>
          <a:lstStyle/>
          <a:p>
            <a:fld id="{F631114B-B251-47C9-8C9D-15351D8994FE}" type="slidenum">
              <a:rPr lang="en-US" smtClean="0"/>
              <a:t>19</a:t>
            </a:fld>
            <a:endParaRPr lang="en-US"/>
          </a:p>
        </p:txBody>
      </p:sp>
    </p:spTree>
    <p:extLst>
      <p:ext uri="{BB962C8B-B14F-4D97-AF65-F5344CB8AC3E}">
        <p14:creationId xmlns:p14="http://schemas.microsoft.com/office/powerpoint/2010/main" val="140159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ISSUE ALL INDUSTRIES NEED TO ADDRESS</a:t>
            </a:r>
          </a:p>
          <a:p>
            <a:r>
              <a:rPr lang="en-US" dirty="0"/>
              <a:t>These are conversations employers should be having </a:t>
            </a:r>
          </a:p>
          <a:p>
            <a:r>
              <a:rPr lang="en-US" dirty="0"/>
              <a:t>In safety committee meetings</a:t>
            </a:r>
          </a:p>
          <a:p>
            <a:r>
              <a:rPr lang="en-US" dirty="0"/>
              <a:t>Look at these trends and address before needing to address as an injury</a:t>
            </a:r>
          </a:p>
          <a:p>
            <a:r>
              <a:rPr lang="en-US" dirty="0"/>
              <a:t>Be proactive</a:t>
            </a:r>
          </a:p>
        </p:txBody>
      </p:sp>
      <p:sp>
        <p:nvSpPr>
          <p:cNvPr id="4" name="Slide Number Placeholder 3"/>
          <p:cNvSpPr>
            <a:spLocks noGrp="1"/>
          </p:cNvSpPr>
          <p:nvPr>
            <p:ph type="sldNum" sz="quarter" idx="10"/>
          </p:nvPr>
        </p:nvSpPr>
        <p:spPr/>
        <p:txBody>
          <a:bodyPr/>
          <a:lstStyle/>
          <a:p>
            <a:fld id="{F631114B-B251-47C9-8C9D-15351D8994FE}" type="slidenum">
              <a:rPr lang="en-US" smtClean="0"/>
              <a:t>21</a:t>
            </a:fld>
            <a:endParaRPr lang="en-US"/>
          </a:p>
        </p:txBody>
      </p:sp>
    </p:spTree>
    <p:extLst>
      <p:ext uri="{BB962C8B-B14F-4D97-AF65-F5344CB8AC3E}">
        <p14:creationId xmlns:p14="http://schemas.microsoft.com/office/powerpoint/2010/main" val="105367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the class…..   </a:t>
            </a:r>
          </a:p>
          <a:p>
            <a:r>
              <a:rPr lang="en-US" dirty="0"/>
              <a:t>Until told not to</a:t>
            </a:r>
          </a:p>
          <a:p>
            <a:r>
              <a:rPr lang="en-US" dirty="0"/>
              <a:t>Makes me happy hope it makes you happy</a:t>
            </a:r>
          </a:p>
          <a:p>
            <a:r>
              <a:rPr lang="en-US" dirty="0"/>
              <a:t>Fostering – what happens when bad at saying no</a:t>
            </a:r>
          </a:p>
          <a:p>
            <a:r>
              <a:rPr lang="en-US" dirty="0"/>
              <a:t>NALOXONE – Opioid overdose reversal medication</a:t>
            </a:r>
          </a:p>
          <a:p>
            <a:r>
              <a:rPr lang="en-US" dirty="0"/>
              <a:t>Local police – news</a:t>
            </a:r>
          </a:p>
          <a:p>
            <a:r>
              <a:rPr lang="en-US" dirty="0"/>
              <a:t>15 min fame – big head</a:t>
            </a:r>
          </a:p>
          <a:p>
            <a:endParaRPr lang="en-US" dirty="0"/>
          </a:p>
        </p:txBody>
      </p:sp>
      <p:sp>
        <p:nvSpPr>
          <p:cNvPr id="4" name="Slide Number Placeholder 3"/>
          <p:cNvSpPr>
            <a:spLocks noGrp="1"/>
          </p:cNvSpPr>
          <p:nvPr>
            <p:ph type="sldNum" sz="quarter" idx="10"/>
          </p:nvPr>
        </p:nvSpPr>
        <p:spPr/>
        <p:txBody>
          <a:bodyPr/>
          <a:lstStyle/>
          <a:p>
            <a:fld id="{F631114B-B251-47C9-8C9D-15351D8994FE}" type="slidenum">
              <a:rPr lang="en-US" smtClean="0"/>
              <a:t>2</a:t>
            </a:fld>
            <a:endParaRPr lang="en-US"/>
          </a:p>
        </p:txBody>
      </p:sp>
    </p:spTree>
    <p:extLst>
      <p:ext uri="{BB962C8B-B14F-4D97-AF65-F5344CB8AC3E}">
        <p14:creationId xmlns:p14="http://schemas.microsoft.com/office/powerpoint/2010/main" val="21757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 OVERALL OLDER WORKERS HAVE FEWER WORK RELATED INJURIES THAN YOUNGER</a:t>
            </a:r>
          </a:p>
          <a:p>
            <a:r>
              <a:rPr lang="en-US" b="1" dirty="0"/>
              <a:t>May have fewer injuries but when they do, recover time may be longer than younger counterparts</a:t>
            </a:r>
          </a:p>
          <a:p>
            <a:r>
              <a:rPr lang="en-US" b="1" dirty="0"/>
              <a:t>Nursing home – elderly employee trip/fall – broken hip/surgery – osha reportable</a:t>
            </a:r>
          </a:p>
          <a:p>
            <a:endParaRPr lang="en-US" dirty="0"/>
          </a:p>
          <a:p>
            <a:r>
              <a:rPr lang="en-US" dirty="0"/>
              <a:t>They get what they can and cannot do….  BUT!  SOMETIMES THIS IS HARD TO ACCEPT SO YOU, AS AN EMPLOYER, MAY NEED TO SET SOME TYPE OF BOUNDARIES UP.</a:t>
            </a:r>
          </a:p>
          <a:p>
            <a:endParaRPr lang="en-US" dirty="0"/>
          </a:p>
          <a:p>
            <a:r>
              <a:rPr lang="en-US" dirty="0"/>
              <a:t>Be aware of own limitations – this may be super difficult to accept limitations – dad/cane example    </a:t>
            </a:r>
          </a:p>
          <a:p>
            <a:endParaRPr lang="en-US" dirty="0"/>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22</a:t>
            </a:fld>
            <a:endParaRPr lang="en-US"/>
          </a:p>
        </p:txBody>
      </p:sp>
    </p:spTree>
    <p:extLst>
      <p:ext uri="{BB962C8B-B14F-4D97-AF65-F5344CB8AC3E}">
        <p14:creationId xmlns:p14="http://schemas.microsoft.com/office/powerpoint/2010/main" val="937661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INJURY INCIDENCE RATES BY AGE GROUP</a:t>
            </a:r>
          </a:p>
          <a:p>
            <a:r>
              <a:rPr lang="en-US" dirty="0"/>
              <a:t>Highest incident rate among 16-19 age group</a:t>
            </a:r>
          </a:p>
          <a:p>
            <a:r>
              <a:rPr lang="en-US" dirty="0"/>
              <a:t>AGE 65 and up is towards the bottom at 92.1!  Excellent</a:t>
            </a:r>
          </a:p>
          <a:p>
            <a:r>
              <a:rPr lang="en-US" dirty="0"/>
              <a:t>Make sure you focus on trip/fall hazards</a:t>
            </a:r>
          </a:p>
        </p:txBody>
      </p:sp>
      <p:sp>
        <p:nvSpPr>
          <p:cNvPr id="4" name="Slide Number Placeholder 3"/>
          <p:cNvSpPr>
            <a:spLocks noGrp="1"/>
          </p:cNvSpPr>
          <p:nvPr>
            <p:ph type="sldNum" sz="quarter" idx="5"/>
          </p:nvPr>
        </p:nvSpPr>
        <p:spPr/>
        <p:txBody>
          <a:bodyPr/>
          <a:lstStyle/>
          <a:p>
            <a:fld id="{F631114B-B251-47C9-8C9D-15351D8994FE}" type="slidenum">
              <a:rPr lang="en-US" smtClean="0"/>
              <a:t>23</a:t>
            </a:fld>
            <a:endParaRPr lang="en-US"/>
          </a:p>
        </p:txBody>
      </p:sp>
    </p:spTree>
    <p:extLst>
      <p:ext uri="{BB962C8B-B14F-4D97-AF65-F5344CB8AC3E}">
        <p14:creationId xmlns:p14="http://schemas.microsoft.com/office/powerpoint/2010/main" val="2343495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BENEFITS OF AGING</a:t>
            </a:r>
          </a:p>
          <a:p>
            <a:r>
              <a:rPr lang="en-US" dirty="0"/>
              <a:t>After age 30, there is a 3–5 % loss of muscle mass per decade, with a higher decline after age 60,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Muscles are sore…joints hurt….EPSON SALT is our friend</a:t>
            </a:r>
          </a:p>
          <a:p>
            <a:r>
              <a:rPr lang="en-US" dirty="0"/>
              <a:t>Work at capacity sooner </a:t>
            </a:r>
          </a:p>
          <a:p>
            <a:r>
              <a:rPr lang="en-US" dirty="0"/>
              <a:t>Bones become more porous…More likely to sustain fractures with falls/injury</a:t>
            </a:r>
          </a:p>
          <a:p>
            <a:r>
              <a:rPr lang="en-US" dirty="0"/>
              <a:t>This is something we can definitely get a little control over – exercise and staying active..</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24</a:t>
            </a:fld>
            <a:endParaRPr lang="en-US"/>
          </a:p>
        </p:txBody>
      </p:sp>
    </p:spTree>
    <p:extLst>
      <p:ext uri="{BB962C8B-B14F-4D97-AF65-F5344CB8AC3E}">
        <p14:creationId xmlns:p14="http://schemas.microsoft.com/office/powerpoint/2010/main" val="2564202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ERGO FRIENDLY EQUIPMENT</a:t>
            </a:r>
          </a:p>
          <a:p>
            <a:r>
              <a:rPr lang="en-US" dirty="0"/>
              <a:t>Store often-needed materials at waist level</a:t>
            </a:r>
          </a:p>
          <a:p>
            <a:r>
              <a:rPr lang="en-US" dirty="0"/>
              <a:t>– LIFT TABLES – ASSISTED LIFTING – LIFTING LIMITS (</a:t>
            </a:r>
            <a:r>
              <a:rPr lang="en-US" dirty="0" err="1"/>
              <a:t>ie</a:t>
            </a:r>
            <a:r>
              <a:rPr lang="en-US" dirty="0"/>
              <a:t> – over 40 </a:t>
            </a:r>
            <a:r>
              <a:rPr lang="en-US" dirty="0" err="1"/>
              <a:t>lbs</a:t>
            </a:r>
            <a:r>
              <a:rPr lang="en-US" dirty="0"/>
              <a:t> get help)</a:t>
            </a:r>
          </a:p>
          <a:p>
            <a:r>
              <a:rPr lang="en-US" dirty="0"/>
              <a:t>TRAIN proper lifting</a:t>
            </a:r>
          </a:p>
          <a:p>
            <a:r>
              <a:rPr lang="en-US" dirty="0"/>
              <a:t>Make sure employees know how to use equipment   </a:t>
            </a:r>
          </a:p>
          <a:p>
            <a:r>
              <a:rPr lang="en-US" dirty="0"/>
              <a:t>(go to gym and don’t use it strictly because you don’t know how….then when you do it’s your favorite!</a:t>
            </a:r>
          </a:p>
          <a:p>
            <a:r>
              <a:rPr lang="en-US" dirty="0"/>
              <a:t>Train for use</a:t>
            </a:r>
          </a:p>
          <a:p>
            <a:r>
              <a:rPr lang="en-US" dirty="0"/>
              <a:t>NO TWISTING AND LIFTING </a:t>
            </a:r>
          </a:p>
          <a:p>
            <a:endParaRPr lang="en-US" dirty="0"/>
          </a:p>
          <a:p>
            <a:r>
              <a:rPr lang="en-US" dirty="0"/>
              <a:t>Company that stretches before each work day</a:t>
            </a:r>
          </a:p>
        </p:txBody>
      </p:sp>
      <p:sp>
        <p:nvSpPr>
          <p:cNvPr id="4" name="Slide Number Placeholder 3"/>
          <p:cNvSpPr>
            <a:spLocks noGrp="1"/>
          </p:cNvSpPr>
          <p:nvPr>
            <p:ph type="sldNum" sz="quarter" idx="5"/>
          </p:nvPr>
        </p:nvSpPr>
        <p:spPr/>
        <p:txBody>
          <a:bodyPr/>
          <a:lstStyle/>
          <a:p>
            <a:fld id="{F631114B-B251-47C9-8C9D-15351D8994FE}" type="slidenum">
              <a:rPr lang="en-US" smtClean="0"/>
              <a:t>25</a:t>
            </a:fld>
            <a:endParaRPr lang="en-US"/>
          </a:p>
        </p:txBody>
      </p:sp>
    </p:spTree>
    <p:extLst>
      <p:ext uri="{BB962C8B-B14F-4D97-AF65-F5344CB8AC3E}">
        <p14:creationId xmlns:p14="http://schemas.microsoft.com/office/powerpoint/2010/main" val="1499336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Cardiovascular changes</a:t>
            </a:r>
          </a:p>
          <a:p>
            <a:r>
              <a:rPr lang="en-US" dirty="0"/>
              <a:t>Maybe notice shortness of breath faster than we used to –</a:t>
            </a:r>
          </a:p>
          <a:p>
            <a:r>
              <a:rPr lang="en-US" dirty="0"/>
              <a:t>Affecting our work capacity</a:t>
            </a:r>
          </a:p>
          <a:p>
            <a:r>
              <a:rPr lang="en-US" dirty="0"/>
              <a:t>Working at our full capacity earlier</a:t>
            </a:r>
          </a:p>
          <a:p>
            <a:endParaRPr lang="en-US" dirty="0"/>
          </a:p>
          <a:p>
            <a:r>
              <a:rPr lang="en-US" dirty="0"/>
              <a:t>Reduced circulation making older workers more susceptible to injuries related to temperature extremes</a:t>
            </a:r>
          </a:p>
          <a:p>
            <a:r>
              <a:rPr lang="en-US" dirty="0"/>
              <a:t>Vasodilatation/vasoconstriction</a:t>
            </a:r>
          </a:p>
          <a:p>
            <a:r>
              <a:rPr lang="en-US" dirty="0"/>
              <a:t>Affect ability to regulate body/core temperature </a:t>
            </a:r>
          </a:p>
          <a:p>
            <a:r>
              <a:rPr lang="en-US" dirty="0"/>
              <a:t>More susceptible to heat exhaustion or hypothermia</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26</a:t>
            </a:fld>
            <a:endParaRPr lang="en-US"/>
          </a:p>
        </p:txBody>
      </p:sp>
    </p:spTree>
    <p:extLst>
      <p:ext uri="{BB962C8B-B14F-4D97-AF65-F5344CB8AC3E}">
        <p14:creationId xmlns:p14="http://schemas.microsoft.com/office/powerpoint/2010/main" val="176149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rgbClr val="FF0000"/>
                </a:solidFill>
              </a:rPr>
              <a:t>Each year, about 10,000 sudden cardiac arrests occur at work.   </a:t>
            </a:r>
            <a:endParaRPr lang="en-US" dirty="0"/>
          </a:p>
          <a:p>
            <a:endParaRPr lang="en-US" dirty="0"/>
          </a:p>
          <a:p>
            <a:r>
              <a:rPr lang="en-US" dirty="0"/>
              <a:t>What can we do?  BE PREPARED!  EAP – PRACTICE DRILLS</a:t>
            </a:r>
          </a:p>
          <a:p>
            <a:r>
              <a:rPr lang="en-US" dirty="0"/>
              <a:t>First aid trained – CPR – AED!!!</a:t>
            </a:r>
          </a:p>
          <a:p>
            <a:endParaRPr lang="en-US" dirty="0"/>
          </a:p>
          <a:p>
            <a:r>
              <a:rPr lang="en-US" sz="1200" b="0" i="0" kern="1200" dirty="0">
                <a:solidFill>
                  <a:schemeClr val="tx1"/>
                </a:solidFill>
                <a:effectLst/>
                <a:latin typeface="+mn-lt"/>
                <a:ea typeface="+mn-ea"/>
                <a:cs typeface="+mn-cs"/>
              </a:rPr>
              <a:t>Chances of survival of cardiac arrest decreases by about 10 percent per minute without immediate CPR or AED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Angie – 911  = 9+911</a:t>
            </a:r>
            <a:endParaRPr lang="en-US" dirty="0"/>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27</a:t>
            </a:fld>
            <a:endParaRPr lang="en-US"/>
          </a:p>
        </p:txBody>
      </p:sp>
    </p:spTree>
    <p:extLst>
      <p:ext uri="{BB962C8B-B14F-4D97-AF65-F5344CB8AC3E}">
        <p14:creationId xmlns:p14="http://schemas.microsoft.com/office/powerpoint/2010/main" val="1032702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can employers do -</a:t>
            </a:r>
          </a:p>
          <a:p>
            <a:r>
              <a:rPr lang="en-US" dirty="0"/>
              <a:t>AVOID OVEREXERTION </a:t>
            </a:r>
          </a:p>
          <a:p>
            <a:r>
              <a:rPr lang="en-US" dirty="0"/>
              <a:t>Be cognizant of conditions such as extreme temperatures and additional factors due to age and physical conditions that may impact safety</a:t>
            </a:r>
          </a:p>
        </p:txBody>
      </p:sp>
      <p:sp>
        <p:nvSpPr>
          <p:cNvPr id="4" name="Slide Number Placeholder 3"/>
          <p:cNvSpPr>
            <a:spLocks noGrp="1"/>
          </p:cNvSpPr>
          <p:nvPr>
            <p:ph type="sldNum" sz="quarter" idx="5"/>
          </p:nvPr>
        </p:nvSpPr>
        <p:spPr/>
        <p:txBody>
          <a:bodyPr/>
          <a:lstStyle/>
          <a:p>
            <a:fld id="{F631114B-B251-47C9-8C9D-15351D8994FE}" type="slidenum">
              <a:rPr lang="en-US" smtClean="0"/>
              <a:t>28</a:t>
            </a:fld>
            <a:endParaRPr lang="en-US"/>
          </a:p>
        </p:txBody>
      </p:sp>
    </p:spTree>
    <p:extLst>
      <p:ext uri="{BB962C8B-B14F-4D97-AF65-F5344CB8AC3E}">
        <p14:creationId xmlns:p14="http://schemas.microsoft.com/office/powerpoint/2010/main" val="3521079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 IS A BIG ONE – FALLS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REMEBER  - Workers in age group ≥65 years had the highest RISK of FATAL FALLS. </a:t>
            </a:r>
          </a:p>
          <a:p>
            <a:endParaRPr lang="en-US" dirty="0"/>
          </a:p>
          <a:p>
            <a:r>
              <a:rPr lang="en-US" sz="1200" b="0" i="0" kern="1200" dirty="0">
                <a:solidFill>
                  <a:schemeClr val="tx1"/>
                </a:solidFill>
                <a:effectLst/>
                <a:latin typeface="+mn-lt"/>
                <a:ea typeface="+mn-ea"/>
                <a:cs typeface="+mn-cs"/>
              </a:rPr>
              <a:t>common reasons for falls:  health conditions, inner ear issues/</a:t>
            </a:r>
            <a:r>
              <a:rPr lang="en-US" sz="1200" b="0" i="0" kern="1200" dirty="0" err="1">
                <a:solidFill>
                  <a:schemeClr val="tx1"/>
                </a:solidFill>
                <a:effectLst/>
                <a:latin typeface="+mn-lt"/>
                <a:ea typeface="+mn-ea"/>
                <a:cs typeface="+mn-cs"/>
              </a:rPr>
              <a:t>meniers</a:t>
            </a:r>
            <a:r>
              <a:rPr lang="en-US" sz="1200" b="0" i="0" kern="1200" dirty="0">
                <a:solidFill>
                  <a:schemeClr val="tx1"/>
                </a:solidFill>
                <a:effectLst/>
                <a:latin typeface="+mn-lt"/>
                <a:ea typeface="+mn-ea"/>
                <a:cs typeface="+mn-cs"/>
              </a:rPr>
              <a:t> disease, Muscle weakness, medications </a:t>
            </a:r>
          </a:p>
          <a:p>
            <a:r>
              <a:rPr lang="en-US" sz="1200" b="0" i="0" kern="1200" dirty="0">
                <a:solidFill>
                  <a:schemeClr val="tx1"/>
                </a:solidFill>
                <a:effectLst/>
                <a:latin typeface="+mn-lt"/>
                <a:ea typeface="+mn-ea"/>
                <a:cs typeface="+mn-cs"/>
              </a:rPr>
              <a:t>Environmental factors such as the wet floor, high heels, dim light, trips/falls</a:t>
            </a:r>
          </a:p>
          <a:p>
            <a:r>
              <a:rPr lang="en-US" dirty="0"/>
              <a:t>DO STABILITY EXERCISES  -  HELPS IMPROVE BALANCE – LESSENS FALL RISK</a:t>
            </a:r>
          </a:p>
          <a:p>
            <a:r>
              <a:rPr lang="en-US" dirty="0"/>
              <a:t>Never too early to start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Interrupted sleep – not quality sleep – tossing/turning – Charlie horses!  </a:t>
            </a:r>
          </a:p>
          <a:p>
            <a:r>
              <a:rPr lang="en-US" sz="1200" b="0" i="0" kern="1200" dirty="0">
                <a:solidFill>
                  <a:schemeClr val="tx1"/>
                </a:solidFill>
                <a:effectLst/>
                <a:latin typeface="+mn-lt"/>
                <a:ea typeface="+mn-ea"/>
                <a:cs typeface="+mn-cs"/>
              </a:rPr>
              <a:t>LEADS TO TIRED EMPLOYEES/IRRITABLE/NOT FOCUSED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29</a:t>
            </a:fld>
            <a:endParaRPr lang="en-US"/>
          </a:p>
        </p:txBody>
      </p:sp>
    </p:spTree>
    <p:extLst>
      <p:ext uri="{BB962C8B-B14F-4D97-AF65-F5344CB8AC3E}">
        <p14:creationId xmlns:p14="http://schemas.microsoft.com/office/powerpoint/2010/main" val="2967576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CAN’T READ A THING - cheaters</a:t>
            </a:r>
          </a:p>
          <a:p>
            <a:r>
              <a:rPr lang="en-US" sz="1200" kern="1200" dirty="0">
                <a:solidFill>
                  <a:schemeClr val="tx1"/>
                </a:solidFill>
                <a:effectLst/>
                <a:latin typeface="+mn-lt"/>
                <a:ea typeface="+mn-ea"/>
                <a:cs typeface="+mn-cs"/>
              </a:rPr>
              <a:t>increased all font on phone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sensitive to glare – need additional light!!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glaucoma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AGE RELATED HEARING LOSS</a:t>
            </a:r>
            <a:endParaRPr lang="en-US" dirty="0"/>
          </a:p>
        </p:txBody>
      </p:sp>
      <p:sp>
        <p:nvSpPr>
          <p:cNvPr id="4" name="Slide Number Placeholder 3"/>
          <p:cNvSpPr>
            <a:spLocks noGrp="1"/>
          </p:cNvSpPr>
          <p:nvPr>
            <p:ph type="sldNum" sz="quarter" idx="10"/>
          </p:nvPr>
        </p:nvSpPr>
        <p:spPr/>
        <p:txBody>
          <a:bodyPr/>
          <a:lstStyle/>
          <a:p>
            <a:fld id="{F631114B-B251-47C9-8C9D-15351D8994FE}" type="slidenum">
              <a:rPr lang="en-US" smtClean="0"/>
              <a:t>30</a:t>
            </a:fld>
            <a:endParaRPr lang="en-US"/>
          </a:p>
        </p:txBody>
      </p:sp>
    </p:spTree>
    <p:extLst>
      <p:ext uri="{BB962C8B-B14F-4D97-AF65-F5344CB8AC3E}">
        <p14:creationId xmlns:p14="http://schemas.microsoft.com/office/powerpoint/2010/main" val="4079708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HOUSEKEEPING!  SIMPLE AND EFFECTIVE!</a:t>
            </a:r>
          </a:p>
          <a:p>
            <a:endParaRPr lang="en-US" dirty="0"/>
          </a:p>
          <a:p>
            <a:r>
              <a:rPr lang="en-US" dirty="0"/>
              <a:t>pick up cords, pick up spills quickly, have non-skid floors</a:t>
            </a:r>
          </a:p>
          <a:p>
            <a:endParaRPr lang="en-US" dirty="0"/>
          </a:p>
          <a:p>
            <a:r>
              <a:rPr lang="en-US" dirty="0"/>
              <a:t>Lighting – older workers are more sensitive to glare so they may need additional lighting</a:t>
            </a:r>
          </a:p>
          <a:p>
            <a:endParaRPr lang="en-US" dirty="0"/>
          </a:p>
          <a:p>
            <a:r>
              <a:rPr lang="en-US" dirty="0"/>
              <a:t>Dim lighting, material in aisleway – perfect storm…</a:t>
            </a:r>
          </a:p>
          <a:p>
            <a:endParaRPr lang="en-US" dirty="0"/>
          </a:p>
          <a:p>
            <a:r>
              <a:rPr lang="en-US" dirty="0"/>
              <a:t>Medical examinations may find health issues before becoming a factor in a workplace injury.  </a:t>
            </a:r>
          </a:p>
          <a:p>
            <a:r>
              <a:rPr lang="en-US" dirty="0"/>
              <a:t>(</a:t>
            </a:r>
            <a:r>
              <a:rPr lang="en-US" dirty="0" err="1"/>
              <a:t>ie</a:t>
            </a:r>
            <a:r>
              <a:rPr lang="en-US" dirty="0"/>
              <a:t> get glasses prescription up to date)</a:t>
            </a:r>
          </a:p>
          <a:p>
            <a:endParaRPr lang="en-US" dirty="0"/>
          </a:p>
        </p:txBody>
      </p:sp>
      <p:sp>
        <p:nvSpPr>
          <p:cNvPr id="4" name="Slide Number Placeholder 3"/>
          <p:cNvSpPr>
            <a:spLocks noGrp="1"/>
          </p:cNvSpPr>
          <p:nvPr>
            <p:ph type="sldNum" sz="quarter" idx="10"/>
          </p:nvPr>
        </p:nvSpPr>
        <p:spPr/>
        <p:txBody>
          <a:bodyPr/>
          <a:lstStyle/>
          <a:p>
            <a:fld id="{F631114B-B251-47C9-8C9D-15351D8994FE}" type="slidenum">
              <a:rPr lang="en-US" smtClean="0"/>
              <a:t>31</a:t>
            </a:fld>
            <a:endParaRPr lang="en-US"/>
          </a:p>
        </p:txBody>
      </p:sp>
    </p:spTree>
    <p:extLst>
      <p:ext uri="{BB962C8B-B14F-4D97-AF65-F5344CB8AC3E}">
        <p14:creationId xmlns:p14="http://schemas.microsoft.com/office/powerpoint/2010/main" val="280155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self</a:t>
            </a:r>
          </a:p>
          <a:p>
            <a:r>
              <a:rPr lang="en-US" dirty="0"/>
              <a:t>who thinks they are not a part of this category of this presentation</a:t>
            </a:r>
          </a:p>
          <a:p>
            <a:r>
              <a:rPr lang="en-US" dirty="0"/>
              <a:t>Be prepared!  </a:t>
            </a:r>
          </a:p>
          <a:p>
            <a:r>
              <a:rPr lang="en-US" dirty="0"/>
              <a:t>..should be able to relate</a:t>
            </a:r>
          </a:p>
          <a:p>
            <a:r>
              <a:rPr lang="en-US" dirty="0"/>
              <a:t>Difficulty hiring</a:t>
            </a:r>
          </a:p>
          <a:p>
            <a:r>
              <a:rPr lang="en-US" dirty="0"/>
              <a:t>Americans are working longer than ever </a:t>
            </a:r>
          </a:p>
          <a:p>
            <a:r>
              <a:rPr lang="en-US" dirty="0"/>
              <a:t>That’s why it’s more important than ever to take care of the workers we have and the aging ones in particular. </a:t>
            </a:r>
          </a:p>
          <a:p>
            <a:r>
              <a:rPr lang="en-US" dirty="0"/>
              <a:t>So they can work as long as they want</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3</a:t>
            </a:fld>
            <a:endParaRPr lang="en-US"/>
          </a:p>
        </p:txBody>
      </p:sp>
    </p:spTree>
    <p:extLst>
      <p:ext uri="{BB962C8B-B14F-4D97-AF65-F5344CB8AC3E}">
        <p14:creationId xmlns:p14="http://schemas.microsoft.com/office/powerpoint/2010/main" val="170328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workers are an extremely valuable asset to employers.</a:t>
            </a:r>
          </a:p>
          <a:p>
            <a:r>
              <a:rPr lang="en-US" dirty="0"/>
              <a:t>Have been with company, knows job, knows policies</a:t>
            </a:r>
          </a:p>
          <a:p>
            <a:r>
              <a:rPr lang="en-US" dirty="0"/>
              <a:t>Appreciates work</a:t>
            </a:r>
          </a:p>
          <a:p>
            <a:endParaRPr lang="en-US" dirty="0"/>
          </a:p>
          <a:p>
            <a:r>
              <a:rPr lang="en-US" dirty="0"/>
              <a:t>SO FRIENDLY </a:t>
            </a:r>
          </a:p>
        </p:txBody>
      </p:sp>
      <p:sp>
        <p:nvSpPr>
          <p:cNvPr id="4" name="Slide Number Placeholder 3"/>
          <p:cNvSpPr>
            <a:spLocks noGrp="1"/>
          </p:cNvSpPr>
          <p:nvPr>
            <p:ph type="sldNum" sz="quarter" idx="10"/>
          </p:nvPr>
        </p:nvSpPr>
        <p:spPr/>
        <p:txBody>
          <a:bodyPr/>
          <a:lstStyle/>
          <a:p>
            <a:fld id="{F631114B-B251-47C9-8C9D-15351D8994FE}" type="slidenum">
              <a:rPr lang="en-US" smtClean="0"/>
              <a:t>32</a:t>
            </a:fld>
            <a:endParaRPr lang="en-US"/>
          </a:p>
        </p:txBody>
      </p:sp>
    </p:spTree>
    <p:extLst>
      <p:ext uri="{BB962C8B-B14F-4D97-AF65-F5344CB8AC3E}">
        <p14:creationId xmlns:p14="http://schemas.microsoft.com/office/powerpoint/2010/main" val="2843398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UNDENIABLE WORK ETHIC –</a:t>
            </a:r>
          </a:p>
          <a:p>
            <a:r>
              <a:rPr lang="en-US" dirty="0"/>
              <a:t>TAKE ADVANTAGE FROM ALL OF THE EXPERTISE AND EXPERIENCE YOUR OLDER WORKERS HAVE </a:t>
            </a:r>
          </a:p>
          <a:p>
            <a:r>
              <a:rPr lang="en-US" dirty="0"/>
              <a:t>Let them mold the younger workers coming in</a:t>
            </a:r>
          </a:p>
          <a:p>
            <a:r>
              <a:rPr lang="en-US" dirty="0"/>
              <a:t>Bring them together</a:t>
            </a:r>
          </a:p>
          <a:p>
            <a:r>
              <a:rPr lang="en-US" dirty="0"/>
              <a:t>Use younger workers teach older technology</a:t>
            </a:r>
          </a:p>
          <a:p>
            <a:r>
              <a:rPr lang="en-US" dirty="0"/>
              <a:t>Older workers teach younger workers the job and it’s value</a:t>
            </a:r>
          </a:p>
          <a:p>
            <a:r>
              <a:rPr lang="en-US" dirty="0"/>
              <a:t>Don’t’ work for a week and quit  </a:t>
            </a:r>
          </a:p>
          <a:p>
            <a:r>
              <a:rPr lang="en-US" dirty="0"/>
              <a:t>NOT saying all generations aren’t like this but today we want to embrace the older workers for these qualities.</a:t>
            </a:r>
          </a:p>
          <a:p>
            <a:r>
              <a:rPr lang="en-US" dirty="0"/>
              <a:t>Younger workers can learn  the job from them</a:t>
            </a:r>
          </a:p>
        </p:txBody>
      </p:sp>
      <p:sp>
        <p:nvSpPr>
          <p:cNvPr id="4" name="Slide Number Placeholder 3"/>
          <p:cNvSpPr>
            <a:spLocks noGrp="1"/>
          </p:cNvSpPr>
          <p:nvPr>
            <p:ph type="sldNum" sz="quarter" idx="5"/>
          </p:nvPr>
        </p:nvSpPr>
        <p:spPr/>
        <p:txBody>
          <a:bodyPr/>
          <a:lstStyle/>
          <a:p>
            <a:fld id="{F631114B-B251-47C9-8C9D-15351D8994FE}" type="slidenum">
              <a:rPr lang="en-US" smtClean="0"/>
              <a:t>33</a:t>
            </a:fld>
            <a:endParaRPr lang="en-US"/>
          </a:p>
        </p:txBody>
      </p:sp>
    </p:spTree>
    <p:extLst>
      <p:ext uri="{BB962C8B-B14F-4D97-AF65-F5344CB8AC3E}">
        <p14:creationId xmlns:p14="http://schemas.microsoft.com/office/powerpoint/2010/main" val="2655170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LOYAL </a:t>
            </a:r>
          </a:p>
          <a:p>
            <a:r>
              <a:rPr lang="en-US" dirty="0"/>
              <a:t>Tend to come to work and not call off…..less partying</a:t>
            </a:r>
          </a:p>
          <a:p>
            <a:endParaRPr lang="en-US" dirty="0"/>
          </a:p>
          <a:p>
            <a:r>
              <a:rPr lang="en-US" dirty="0"/>
              <a:t>Me, I don’t go out anymore and am in bed by 9:30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t>
            </a:r>
            <a:r>
              <a:rPr lang="en-US"/>
              <a:t>good for me but is a good thing for my employer!</a:t>
            </a:r>
          </a:p>
          <a:p>
            <a:endParaRPr lang="en-US" dirty="0"/>
          </a:p>
          <a:p>
            <a:r>
              <a:rPr lang="en-US" dirty="0"/>
              <a:t>working provides</a:t>
            </a:r>
          </a:p>
          <a:p>
            <a:r>
              <a:rPr lang="en-US" dirty="0"/>
              <a:t>-financial security </a:t>
            </a:r>
          </a:p>
          <a:p>
            <a:r>
              <a:rPr lang="en-US" dirty="0"/>
              <a:t>-means to socialize.   </a:t>
            </a:r>
          </a:p>
          <a:p>
            <a:endParaRPr lang="en-US" dirty="0"/>
          </a:p>
          <a:p>
            <a:r>
              <a:rPr lang="en-US" dirty="0"/>
              <a:t>My Lonely job  - depend on all of you to be my friends when I visit – so be nice to me when I come</a:t>
            </a:r>
          </a:p>
          <a:p>
            <a:endParaRPr lang="en-US" dirty="0"/>
          </a:p>
          <a:p>
            <a:r>
              <a:rPr lang="en-US" dirty="0"/>
              <a:t>Quality of life –– “I have to keep moving”  “it gives purpose” a sense of being needed.</a:t>
            </a:r>
          </a:p>
        </p:txBody>
      </p:sp>
      <p:sp>
        <p:nvSpPr>
          <p:cNvPr id="4" name="Slide Number Placeholder 3"/>
          <p:cNvSpPr>
            <a:spLocks noGrp="1"/>
          </p:cNvSpPr>
          <p:nvPr>
            <p:ph type="sldNum" sz="quarter" idx="5"/>
          </p:nvPr>
        </p:nvSpPr>
        <p:spPr/>
        <p:txBody>
          <a:bodyPr/>
          <a:lstStyle/>
          <a:p>
            <a:fld id="{F631114B-B251-47C9-8C9D-15351D8994FE}" type="slidenum">
              <a:rPr lang="en-US" smtClean="0"/>
              <a:t>34</a:t>
            </a:fld>
            <a:endParaRPr lang="en-US"/>
          </a:p>
        </p:txBody>
      </p:sp>
    </p:spTree>
    <p:extLst>
      <p:ext uri="{BB962C8B-B14F-4D97-AF65-F5344CB8AC3E}">
        <p14:creationId xmlns:p14="http://schemas.microsoft.com/office/powerpoint/2010/main" val="728469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different characteristics are associated with the different generations and how we learn is one of the them.</a:t>
            </a:r>
          </a:p>
          <a:p>
            <a:r>
              <a:rPr lang="en-US" dirty="0"/>
              <a:t>Baby boomers – want to know </a:t>
            </a:r>
            <a:r>
              <a:rPr lang="en-US" dirty="0" err="1"/>
              <a:t>whats</a:t>
            </a:r>
            <a:r>
              <a:rPr lang="en-US" dirty="0"/>
              <a:t> in it for them</a:t>
            </a:r>
          </a:p>
          <a:p>
            <a:endParaRPr lang="en-US" dirty="0"/>
          </a:p>
          <a:p>
            <a:r>
              <a:rPr lang="en-US" dirty="0"/>
              <a:t>SO – APPLY THIS TO TRAINING  </a:t>
            </a:r>
          </a:p>
          <a:p>
            <a:endParaRPr lang="en-US" dirty="0"/>
          </a:p>
          <a:p>
            <a:r>
              <a:rPr lang="en-US" dirty="0"/>
              <a:t>Understand and have respect for these differences and let it help you communicate and train</a:t>
            </a:r>
          </a:p>
        </p:txBody>
      </p:sp>
      <p:sp>
        <p:nvSpPr>
          <p:cNvPr id="4" name="Slide Number Placeholder 3"/>
          <p:cNvSpPr>
            <a:spLocks noGrp="1"/>
          </p:cNvSpPr>
          <p:nvPr>
            <p:ph type="sldNum" sz="quarter" idx="5"/>
          </p:nvPr>
        </p:nvSpPr>
        <p:spPr/>
        <p:txBody>
          <a:bodyPr/>
          <a:lstStyle/>
          <a:p>
            <a:fld id="{F631114B-B251-47C9-8C9D-15351D8994FE}" type="slidenum">
              <a:rPr lang="en-US" smtClean="0"/>
              <a:t>35</a:t>
            </a:fld>
            <a:endParaRPr lang="en-US"/>
          </a:p>
        </p:txBody>
      </p:sp>
    </p:spTree>
    <p:extLst>
      <p:ext uri="{BB962C8B-B14F-4D97-AF65-F5344CB8AC3E}">
        <p14:creationId xmlns:p14="http://schemas.microsoft.com/office/powerpoint/2010/main" val="3953618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the older worker – BUILD ON WHAT THEY ALREADY KNOW </a:t>
            </a:r>
          </a:p>
          <a:p>
            <a:r>
              <a:rPr lang="en-US" dirty="0"/>
              <a:t>May be resistant to learning new ways of doing things – normal for a lot of people</a:t>
            </a:r>
          </a:p>
          <a:p>
            <a:r>
              <a:rPr lang="en-US" dirty="0"/>
              <a:t>Older workers may be learning DOUBLE what younger generations..</a:t>
            </a:r>
          </a:p>
          <a:p>
            <a:pPr marL="228600" indent="-228600">
              <a:buAutoNum type="arabicParenR"/>
            </a:pPr>
            <a:r>
              <a:rPr lang="en-US" dirty="0"/>
              <a:t>how to do a task AND </a:t>
            </a:r>
          </a:p>
          <a:p>
            <a:pPr marL="0" indent="0">
              <a:buNone/>
            </a:pPr>
            <a:r>
              <a:rPr lang="en-US" dirty="0"/>
              <a:t>2) how to learn with the new TECHNOLOGY they’ve never used (easier and more natural for younger)</a:t>
            </a:r>
          </a:p>
          <a:p>
            <a:r>
              <a:rPr lang="en-US" dirty="0"/>
              <a:t>DOUBLE LOAD OF LEARNING!</a:t>
            </a:r>
          </a:p>
          <a:p>
            <a:endParaRPr lang="en-US" dirty="0"/>
          </a:p>
          <a:p>
            <a:r>
              <a:rPr lang="en-US" dirty="0"/>
              <a:t>Self-paced learning is a great option - removes the pressure aspect </a:t>
            </a:r>
          </a:p>
          <a:p>
            <a:r>
              <a:rPr lang="en-US" dirty="0"/>
              <a:t>I enjoy our computer based learning that we do at </a:t>
            </a:r>
            <a:r>
              <a:rPr lang="en-US" dirty="0" err="1"/>
              <a:t>bwc</a:t>
            </a:r>
            <a:endParaRPr lang="en-US" dirty="0"/>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36</a:t>
            </a:fld>
            <a:endParaRPr lang="en-US"/>
          </a:p>
        </p:txBody>
      </p:sp>
    </p:spTree>
    <p:extLst>
      <p:ext uri="{BB962C8B-B14F-4D97-AF65-F5344CB8AC3E}">
        <p14:creationId xmlns:p14="http://schemas.microsoft.com/office/powerpoint/2010/main" val="1693674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employers do? </a:t>
            </a:r>
          </a:p>
          <a:p>
            <a:endParaRPr lang="en-US" dirty="0"/>
          </a:p>
          <a:p>
            <a:r>
              <a:rPr lang="en-US" dirty="0"/>
              <a:t>Identify and address hazards</a:t>
            </a:r>
          </a:p>
          <a:p>
            <a:r>
              <a:rPr lang="en-US" dirty="0"/>
              <a:t>Noise survey  - ensure use of PPE if required – hearing protection not being worn “I’m already hard of hearing”</a:t>
            </a:r>
          </a:p>
          <a:p>
            <a:r>
              <a:rPr lang="en-US" dirty="0"/>
              <a:t>Aisle ways clear</a:t>
            </a:r>
          </a:p>
          <a:p>
            <a:r>
              <a:rPr lang="en-US" dirty="0"/>
              <a:t>Ergonomic assessment</a:t>
            </a:r>
          </a:p>
          <a:p>
            <a:endParaRPr lang="en-US" dirty="0"/>
          </a:p>
          <a:p>
            <a:r>
              <a:rPr lang="en-US" dirty="0"/>
              <a:t>Many Workplace accommodations are easy &amp; inexpensive (especially compared to injury costs) </a:t>
            </a:r>
          </a:p>
          <a:p>
            <a:r>
              <a:rPr lang="en-US" dirty="0"/>
              <a:t>and good for ALL – NOT JUST OLDER WORKERS  </a:t>
            </a:r>
          </a:p>
          <a:p>
            <a:endParaRPr lang="en-US" dirty="0"/>
          </a:p>
          <a:p>
            <a:endParaRPr lang="en-US" dirty="0"/>
          </a:p>
        </p:txBody>
      </p:sp>
      <p:sp>
        <p:nvSpPr>
          <p:cNvPr id="4" name="Slide Number Placeholder 3"/>
          <p:cNvSpPr>
            <a:spLocks noGrp="1"/>
          </p:cNvSpPr>
          <p:nvPr>
            <p:ph type="sldNum" sz="quarter" idx="10"/>
          </p:nvPr>
        </p:nvSpPr>
        <p:spPr/>
        <p:txBody>
          <a:bodyPr/>
          <a:lstStyle/>
          <a:p>
            <a:fld id="{F631114B-B251-47C9-8C9D-15351D8994FE}" type="slidenum">
              <a:rPr lang="en-US" smtClean="0"/>
              <a:t>37</a:t>
            </a:fld>
            <a:endParaRPr lang="en-US"/>
          </a:p>
        </p:txBody>
      </p:sp>
    </p:spTree>
    <p:extLst>
      <p:ext uri="{BB962C8B-B14F-4D97-AF65-F5344CB8AC3E}">
        <p14:creationId xmlns:p14="http://schemas.microsoft.com/office/powerpoint/2010/main" val="1437398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breaks</a:t>
            </a:r>
          </a:p>
          <a:p>
            <a:r>
              <a:rPr lang="en-US" dirty="0"/>
              <a:t>*healthy food options - How many of us have just gone and stared blankly into the vending machine</a:t>
            </a:r>
          </a:p>
          <a:p>
            <a:r>
              <a:rPr lang="en-US" dirty="0"/>
              <a:t>*Assistance programs – provide informational materials</a:t>
            </a:r>
          </a:p>
          <a:p>
            <a:r>
              <a:rPr lang="en-US" b="1" u="sng" dirty="0"/>
              <a:t>*Flu can cause serious complications on those 65 and older</a:t>
            </a:r>
            <a:r>
              <a:rPr lang="en-US" dirty="0"/>
              <a:t>.  May be cost effective to offer flu vaccine than have sick employees (health care costs, sick days, </a:t>
            </a:r>
            <a:r>
              <a:rPr lang="en-US" dirty="0" err="1"/>
              <a:t>etc</a:t>
            </a:r>
            <a:r>
              <a:rPr lang="en-US" dirty="0"/>
              <a:t>)</a:t>
            </a:r>
          </a:p>
          <a:p>
            <a:r>
              <a:rPr lang="en-US" dirty="0"/>
              <a:t>Vaccinate for family members and coworkers -  can’t be any easier, drug stores practically vaccinate you as soon as you walk through the front door</a:t>
            </a:r>
          </a:p>
          <a:p>
            <a:r>
              <a:rPr lang="en-US" dirty="0"/>
              <a:t>Encourage sick people to keep distance or stay home</a:t>
            </a:r>
          </a:p>
          <a:p>
            <a:r>
              <a:rPr lang="en-US" dirty="0"/>
              <a:t>*allow for doctor visits –  it’s important to take care of ourselves and going to the doctor is how we do that </a:t>
            </a:r>
          </a:p>
          <a:p>
            <a:r>
              <a:rPr lang="en-US" dirty="0"/>
              <a:t>Sit – stand desk!</a:t>
            </a:r>
          </a:p>
          <a:p>
            <a:r>
              <a:rPr lang="en-US" dirty="0"/>
              <a:t>ENCOURAGE staying active - Whatever helps and make you feel better!</a:t>
            </a:r>
          </a:p>
          <a:p>
            <a:r>
              <a:rPr lang="en-US" dirty="0"/>
              <a:t>Keep it fun, keep employees moving</a:t>
            </a:r>
          </a:p>
          <a:p>
            <a:r>
              <a:rPr lang="en-US" dirty="0"/>
              <a:t>This provides for good company morale as well!</a:t>
            </a:r>
          </a:p>
          <a:p>
            <a:r>
              <a:rPr lang="en-US" dirty="0"/>
              <a:t>Feeling good!</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38</a:t>
            </a:fld>
            <a:endParaRPr lang="en-US"/>
          </a:p>
        </p:txBody>
      </p:sp>
    </p:spTree>
    <p:extLst>
      <p:ext uri="{BB962C8B-B14F-4D97-AF65-F5344CB8AC3E}">
        <p14:creationId xmlns:p14="http://schemas.microsoft.com/office/powerpoint/2010/main" val="3773771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If we really want to go for it…</a:t>
            </a:r>
          </a:p>
          <a:p>
            <a:r>
              <a:rPr lang="en-US" sz="1200" b="0" i="0" u="none" strike="noStrike" kern="1200" dirty="0">
                <a:solidFill>
                  <a:schemeClr val="tx1"/>
                </a:solidFill>
                <a:effectLst/>
                <a:latin typeface="+mn-lt"/>
                <a:ea typeface="+mn-ea"/>
                <a:cs typeface="+mn-cs"/>
              </a:rPr>
              <a:t>Flexible work hours </a:t>
            </a:r>
          </a:p>
          <a:p>
            <a:r>
              <a:rPr lang="en-US" sz="1200" b="0" i="0" u="none" strike="noStrike" kern="1200" dirty="0">
                <a:solidFill>
                  <a:schemeClr val="tx1"/>
                </a:solidFill>
                <a:effectLst/>
                <a:latin typeface="+mn-lt"/>
                <a:ea typeface="+mn-ea"/>
                <a:cs typeface="+mn-cs"/>
              </a:rPr>
              <a:t>Job sharing/part timers – happy medium if don’t want to work full time but don’t want to retire</a:t>
            </a:r>
          </a:p>
          <a:p>
            <a:r>
              <a:rPr lang="en-US" sz="1200" b="0" i="0" u="none" strike="noStrike" kern="1200" dirty="0">
                <a:solidFill>
                  <a:schemeClr val="tx1"/>
                </a:solidFill>
                <a:effectLst/>
                <a:latin typeface="+mn-lt"/>
                <a:ea typeface="+mn-ea"/>
                <a:cs typeface="+mn-cs"/>
              </a:rPr>
              <a:t>Allow needed breaks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*ASSIGN tasks that do not require them to strain beyond their ability.</a:t>
            </a:r>
          </a:p>
          <a:p>
            <a:r>
              <a:rPr lang="en-US" sz="1200" b="1"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look for and reduce repetitive tasks that may over time lead to cumulative trauma injuries like carpal tunnel syndrome</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39</a:t>
            </a:fld>
            <a:endParaRPr lang="en-US"/>
          </a:p>
        </p:txBody>
      </p:sp>
    </p:spTree>
    <p:extLst>
      <p:ext uri="{BB962C8B-B14F-4D97-AF65-F5344CB8AC3E}">
        <p14:creationId xmlns:p14="http://schemas.microsoft.com/office/powerpoint/2010/main" val="248791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*Return to work program!  </a:t>
            </a:r>
          </a:p>
          <a:p>
            <a:r>
              <a:rPr lang="en-US" sz="1200" b="0" i="0" u="none" strike="noStrike" kern="1200" dirty="0">
                <a:solidFill>
                  <a:schemeClr val="tx1"/>
                </a:solidFill>
                <a:effectLst/>
                <a:latin typeface="+mn-lt"/>
                <a:ea typeface="+mn-ea"/>
                <a:cs typeface="+mn-cs"/>
              </a:rPr>
              <a:t> Bring back modified duty (and discount program) </a:t>
            </a:r>
          </a:p>
          <a:p>
            <a:r>
              <a:rPr lang="en-US" sz="1200" b="0" i="0" u="none" strike="noStrike" kern="1200" dirty="0">
                <a:solidFill>
                  <a:schemeClr val="tx1"/>
                </a:solidFill>
                <a:effectLst/>
                <a:latin typeface="+mn-lt"/>
                <a:ea typeface="+mn-ea"/>
                <a:cs typeface="+mn-cs"/>
              </a:rPr>
              <a:t>Bring back as soon as possible – not only good for employer but good for the employee as well!</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*Train supervisors </a:t>
            </a:r>
            <a:r>
              <a:rPr lang="en-US" sz="1200" b="0" i="0" u="none" strike="noStrike" kern="1200" dirty="0">
                <a:solidFill>
                  <a:schemeClr val="tx1"/>
                </a:solidFill>
                <a:effectLst/>
                <a:latin typeface="+mn-lt"/>
                <a:ea typeface="+mn-ea"/>
                <a:cs typeface="+mn-cs"/>
              </a:rPr>
              <a:t>on the issues associated with an aging workforce and the best ways to address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31114B-B251-47C9-8C9D-15351D8994FE}" type="slidenum">
              <a:rPr lang="en-US" smtClean="0"/>
              <a:t>40</a:t>
            </a:fld>
            <a:endParaRPr lang="en-US"/>
          </a:p>
        </p:txBody>
      </p:sp>
    </p:spTree>
    <p:extLst>
      <p:ext uri="{BB962C8B-B14F-4D97-AF65-F5344CB8AC3E}">
        <p14:creationId xmlns:p14="http://schemas.microsoft.com/office/powerpoint/2010/main" val="47573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1114B-B251-47C9-8C9D-15351D8994FE}" type="slidenum">
              <a:rPr lang="en-US" smtClean="0"/>
              <a:t>41</a:t>
            </a:fld>
            <a:endParaRPr lang="en-US"/>
          </a:p>
        </p:txBody>
      </p:sp>
    </p:spTree>
    <p:extLst>
      <p:ext uri="{BB962C8B-B14F-4D97-AF65-F5344CB8AC3E}">
        <p14:creationId xmlns:p14="http://schemas.microsoft.com/office/powerpoint/2010/main" val="323810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risk factors </a:t>
            </a:r>
          </a:p>
          <a:p>
            <a:r>
              <a:rPr lang="en-US" dirty="0"/>
              <a:t>Look at some safety issues may put our older workers at a higher risk for certain injuries</a:t>
            </a:r>
          </a:p>
          <a:p>
            <a:r>
              <a:rPr lang="en-US" dirty="0"/>
              <a:t>Understand what kind of changes take place as we age</a:t>
            </a:r>
          </a:p>
          <a:p>
            <a:r>
              <a:rPr lang="en-US"/>
              <a:t>Take </a:t>
            </a:r>
            <a:r>
              <a:rPr lang="en-US" dirty="0"/>
              <a:t>of look at what we can change in the workplace to be better equipped to keep older workers safe</a:t>
            </a:r>
          </a:p>
        </p:txBody>
      </p:sp>
      <p:sp>
        <p:nvSpPr>
          <p:cNvPr id="4" name="Slide Number Placeholder 3"/>
          <p:cNvSpPr>
            <a:spLocks noGrp="1"/>
          </p:cNvSpPr>
          <p:nvPr>
            <p:ph type="sldNum" sz="quarter" idx="10"/>
          </p:nvPr>
        </p:nvSpPr>
        <p:spPr/>
        <p:txBody>
          <a:bodyPr/>
          <a:lstStyle/>
          <a:p>
            <a:fld id="{F631114B-B251-47C9-8C9D-15351D8994FE}" type="slidenum">
              <a:rPr lang="en-US" smtClean="0"/>
              <a:t>4</a:t>
            </a:fld>
            <a:endParaRPr lang="en-US"/>
          </a:p>
        </p:txBody>
      </p:sp>
    </p:spTree>
    <p:extLst>
      <p:ext uri="{BB962C8B-B14F-4D97-AF65-F5344CB8AC3E}">
        <p14:creationId xmlns:p14="http://schemas.microsoft.com/office/powerpoint/2010/main" val="3252817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TRUE   yes!  We can help them help us!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 well-designed, employee-centered approach </a:t>
            </a:r>
            <a:r>
              <a:rPr lang="en-US" sz="1600" b="1" i="0" u="sng" strike="noStrike" kern="1200" dirty="0">
                <a:solidFill>
                  <a:schemeClr val="tx1"/>
                </a:solidFill>
                <a:effectLst/>
                <a:latin typeface="+mn-lt"/>
                <a:ea typeface="+mn-ea"/>
                <a:cs typeface="+mn-cs"/>
              </a:rPr>
              <a:t>benefits all workers regardless of their age</a:t>
            </a:r>
            <a:endParaRPr lang="en-US" sz="1600" b="1" u="sng" dirty="0"/>
          </a:p>
        </p:txBody>
      </p:sp>
      <p:sp>
        <p:nvSpPr>
          <p:cNvPr id="4" name="Slide Number Placeholder 3"/>
          <p:cNvSpPr>
            <a:spLocks noGrp="1"/>
          </p:cNvSpPr>
          <p:nvPr>
            <p:ph type="sldNum" sz="quarter" idx="10"/>
          </p:nvPr>
        </p:nvSpPr>
        <p:spPr/>
        <p:txBody>
          <a:bodyPr/>
          <a:lstStyle/>
          <a:p>
            <a:fld id="{F631114B-B251-47C9-8C9D-15351D8994FE}" type="slidenum">
              <a:rPr lang="en-US" smtClean="0"/>
              <a:t>42</a:t>
            </a:fld>
            <a:endParaRPr lang="en-US"/>
          </a:p>
        </p:txBody>
      </p:sp>
    </p:spTree>
    <p:extLst>
      <p:ext uri="{BB962C8B-B14F-4D97-AF65-F5344CB8AC3E}">
        <p14:creationId xmlns:p14="http://schemas.microsoft.com/office/powerpoint/2010/main" val="2935554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 this and wanted to share</a:t>
            </a:r>
          </a:p>
          <a:p>
            <a:r>
              <a:rPr lang="en-US" dirty="0"/>
              <a:t>Nice reminder that It’s not all about us………………….</a:t>
            </a:r>
          </a:p>
          <a:p>
            <a:r>
              <a:rPr lang="en-US" dirty="0"/>
              <a:t>…………………………………………………….</a:t>
            </a:r>
          </a:p>
        </p:txBody>
      </p:sp>
      <p:sp>
        <p:nvSpPr>
          <p:cNvPr id="4" name="Slide Number Placeholder 3"/>
          <p:cNvSpPr>
            <a:spLocks noGrp="1"/>
          </p:cNvSpPr>
          <p:nvPr>
            <p:ph type="sldNum" sz="quarter" idx="5"/>
          </p:nvPr>
        </p:nvSpPr>
        <p:spPr/>
        <p:txBody>
          <a:bodyPr/>
          <a:lstStyle/>
          <a:p>
            <a:fld id="{F631114B-B251-47C9-8C9D-15351D8994FE}" type="slidenum">
              <a:rPr lang="en-US" smtClean="0"/>
              <a:t>43</a:t>
            </a:fld>
            <a:endParaRPr lang="en-US"/>
          </a:p>
        </p:txBody>
      </p:sp>
    </p:spTree>
    <p:extLst>
      <p:ext uri="{BB962C8B-B14F-4D97-AF65-F5344CB8AC3E}">
        <p14:creationId xmlns:p14="http://schemas.microsoft.com/office/powerpoint/2010/main" val="1006020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dare you to try and find a place to sit at my house.</a:t>
            </a:r>
          </a:p>
          <a:p>
            <a:r>
              <a:rPr lang="en-US" dirty="0"/>
              <a:t>Little PERSON!</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44</a:t>
            </a:fld>
            <a:endParaRPr lang="en-US"/>
          </a:p>
        </p:txBody>
      </p:sp>
    </p:spTree>
    <p:extLst>
      <p:ext uri="{BB962C8B-B14F-4D97-AF65-F5344CB8AC3E}">
        <p14:creationId xmlns:p14="http://schemas.microsoft.com/office/powerpoint/2010/main" val="4173742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45</a:t>
            </a:fld>
            <a:endParaRPr lang="en-US"/>
          </a:p>
        </p:txBody>
      </p:sp>
    </p:spTree>
    <p:extLst>
      <p:ext uri="{BB962C8B-B14F-4D97-AF65-F5344CB8AC3E}">
        <p14:creationId xmlns:p14="http://schemas.microsoft.com/office/powerpoint/2010/main" val="64416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Generally speaking, you’ll see we will be looking at age groups typically 55 and over but will look at a wide range…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 distinct line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do kind of all age differently –  who know what life throws at us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Physically taxing/demanding occupations – arborist, compared to more sedentary occupations</a:t>
            </a:r>
          </a:p>
          <a:p>
            <a:r>
              <a:rPr lang="en-US" sz="1200" b="0" i="0" u="none" strike="noStrike" kern="1200" dirty="0">
                <a:solidFill>
                  <a:schemeClr val="tx1"/>
                </a:solidFill>
                <a:effectLst/>
                <a:latin typeface="+mn-lt"/>
                <a:ea typeface="+mn-ea"/>
                <a:cs typeface="+mn-cs"/>
              </a:rPr>
              <a:t>Tree service demonstration</a:t>
            </a:r>
          </a:p>
          <a:p>
            <a:r>
              <a:rPr lang="en-US" sz="1200" b="0" i="0" u="none" strike="noStrike" kern="1200" dirty="0">
                <a:solidFill>
                  <a:schemeClr val="tx1"/>
                </a:solidFill>
                <a:effectLst/>
                <a:latin typeface="+mn-lt"/>
                <a:ea typeface="+mn-ea"/>
                <a:cs typeface="+mn-cs"/>
              </a:rPr>
              <a:t>firefighter (dad retired at 55 –old for firefighter)– median ages vary</a:t>
            </a:r>
          </a:p>
          <a:p>
            <a:r>
              <a:rPr lang="en-US" sz="1200" b="0" i="0" u="none" strike="noStrike" kern="1200" dirty="0">
                <a:solidFill>
                  <a:schemeClr val="tx1"/>
                </a:solidFill>
                <a:effectLst/>
                <a:latin typeface="+mn-lt"/>
                <a:ea typeface="+mn-ea"/>
                <a:cs typeface="+mn-cs"/>
              </a:rPr>
              <a:t>Major league baseball players or pro football players  20’s??</a:t>
            </a:r>
          </a:p>
          <a:p>
            <a:r>
              <a:rPr lang="en-US" sz="1200" b="0" i="0" kern="1200" dirty="0">
                <a:solidFill>
                  <a:schemeClr val="tx1"/>
                </a:solidFill>
                <a:effectLst/>
                <a:latin typeface="+mn-lt"/>
                <a:ea typeface="+mn-ea"/>
                <a:cs typeface="+mn-cs"/>
              </a:rPr>
              <a:t>THINGS that influence working  *health *workplace environment * job demands *belief in your work ability.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5</a:t>
            </a:fld>
            <a:endParaRPr lang="en-US"/>
          </a:p>
        </p:txBody>
      </p:sp>
    </p:spTree>
    <p:extLst>
      <p:ext uri="{BB962C8B-B14F-4D97-AF65-F5344CB8AC3E}">
        <p14:creationId xmlns:p14="http://schemas.microsoft.com/office/powerpoint/2010/main" val="348597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Age Discrimination in Employment Act forbids age discrimination against people who are age 40 or older.</a:t>
            </a:r>
          </a:p>
          <a:p>
            <a:r>
              <a:rPr lang="en-US" dirty="0">
                <a:effectLst/>
              </a:rPr>
              <a:t>The law prohibits discrimination in any aspect of employment.</a:t>
            </a:r>
          </a:p>
          <a:p>
            <a:endParaRPr lang="en-US" dirty="0"/>
          </a:p>
        </p:txBody>
      </p:sp>
      <p:sp>
        <p:nvSpPr>
          <p:cNvPr id="4" name="Slide Number Placeholder 3"/>
          <p:cNvSpPr>
            <a:spLocks noGrp="1"/>
          </p:cNvSpPr>
          <p:nvPr>
            <p:ph type="sldNum" sz="quarter" idx="10"/>
          </p:nvPr>
        </p:nvSpPr>
        <p:spPr/>
        <p:txBody>
          <a:bodyPr/>
          <a:lstStyle/>
          <a:p>
            <a:fld id="{F631114B-B251-47C9-8C9D-15351D8994FE}" type="slidenum">
              <a:rPr lang="en-US" smtClean="0"/>
              <a:t>6</a:t>
            </a:fld>
            <a:endParaRPr lang="en-US"/>
          </a:p>
        </p:txBody>
      </p:sp>
    </p:spTree>
    <p:extLst>
      <p:ext uri="{BB962C8B-B14F-4D97-AF65-F5344CB8AC3E}">
        <p14:creationId xmlns:p14="http://schemas.microsoft.com/office/powerpoint/2010/main" val="105577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age seems to increase with each passing year as some individuals choose to stay in the workforce for a variety of reasons. </a:t>
            </a:r>
          </a:p>
          <a:p>
            <a:r>
              <a:rPr lang="en-US" dirty="0"/>
              <a:t>*fear of not knowing what to do in retirement, </a:t>
            </a:r>
          </a:p>
          <a:p>
            <a:r>
              <a:rPr lang="en-US" dirty="0"/>
              <a:t>*not being financially secure enough to comfortably enjoy retirement.</a:t>
            </a:r>
          </a:p>
          <a:p>
            <a:r>
              <a:rPr lang="en-US" dirty="0"/>
              <a:t>*HEALTHCARE</a:t>
            </a:r>
          </a:p>
          <a:p>
            <a:endParaRPr lang="en-US" dirty="0"/>
          </a:p>
          <a:p>
            <a:r>
              <a:rPr lang="en-US" dirty="0"/>
              <a:t>no denying workers are staying on the job longer</a:t>
            </a:r>
          </a:p>
        </p:txBody>
      </p:sp>
      <p:sp>
        <p:nvSpPr>
          <p:cNvPr id="4" name="Slide Number Placeholder 3"/>
          <p:cNvSpPr>
            <a:spLocks noGrp="1"/>
          </p:cNvSpPr>
          <p:nvPr>
            <p:ph type="sldNum" sz="quarter" idx="5"/>
          </p:nvPr>
        </p:nvSpPr>
        <p:spPr/>
        <p:txBody>
          <a:bodyPr/>
          <a:lstStyle/>
          <a:p>
            <a:fld id="{F631114B-B251-47C9-8C9D-15351D8994FE}" type="slidenum">
              <a:rPr lang="en-US" smtClean="0"/>
              <a:t>7</a:t>
            </a:fld>
            <a:endParaRPr lang="en-US"/>
          </a:p>
        </p:txBody>
      </p:sp>
    </p:spTree>
    <p:extLst>
      <p:ext uri="{BB962C8B-B14F-4D97-AF65-F5344CB8AC3E}">
        <p14:creationId xmlns:p14="http://schemas.microsoft.com/office/powerpoint/2010/main" val="156798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Illustration of the aging work 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94 to projected 2024 -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Highest populations on the bookends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Are you finding it difficult to find enough people to take over the jobs of retiring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so retirees are often asked to stay.</a:t>
            </a:r>
          </a:p>
          <a:p>
            <a:endParaRPr lang="en-US" dirty="0"/>
          </a:p>
        </p:txBody>
      </p:sp>
      <p:sp>
        <p:nvSpPr>
          <p:cNvPr id="4" name="Slide Number Placeholder 3"/>
          <p:cNvSpPr>
            <a:spLocks noGrp="1"/>
          </p:cNvSpPr>
          <p:nvPr>
            <p:ph type="sldNum" sz="quarter" idx="5"/>
          </p:nvPr>
        </p:nvSpPr>
        <p:spPr/>
        <p:txBody>
          <a:bodyPr/>
          <a:lstStyle/>
          <a:p>
            <a:fld id="{F631114B-B251-47C9-8C9D-15351D8994FE}" type="slidenum">
              <a:rPr lang="en-US" smtClean="0"/>
              <a:t>8</a:t>
            </a:fld>
            <a:endParaRPr lang="en-US"/>
          </a:p>
        </p:txBody>
      </p:sp>
    </p:spTree>
    <p:extLst>
      <p:ext uri="{BB962C8B-B14F-4D97-AF65-F5344CB8AC3E}">
        <p14:creationId xmlns:p14="http://schemas.microsoft.com/office/powerpoint/2010/main" val="205526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Baby-boomers are now between ages of 54-74 (making up that ¼ of workforce mentioned)</a:t>
            </a:r>
          </a:p>
          <a:p>
            <a:endParaRPr lang="en-US" dirty="0"/>
          </a:p>
          <a:p>
            <a:r>
              <a:rPr lang="en-US" dirty="0"/>
              <a:t>With different generation emerge different characteristics, issues, learning preferences.  (strictly generalizations about the different age groups.)</a:t>
            </a:r>
          </a:p>
          <a:p>
            <a:r>
              <a:rPr lang="en-US" dirty="0"/>
              <a:t>Understanding these differences will help when communicating and to be respectful of these differences.</a:t>
            </a:r>
          </a:p>
          <a:p>
            <a:endParaRPr lang="en-US" dirty="0"/>
          </a:p>
          <a:p>
            <a:r>
              <a:rPr lang="en-US" dirty="0"/>
              <a:t>Traditionalists – work ethic like we may never see again…great depression.  </a:t>
            </a:r>
            <a:r>
              <a:rPr lang="en-US" dirty="0" err="1"/>
              <a:t>Ive</a:t>
            </a:r>
            <a:r>
              <a:rPr lang="en-US" dirty="0"/>
              <a:t> been fortunate enough to be able to work every day…vacation </a:t>
            </a:r>
            <a:r>
              <a:rPr lang="en-US" dirty="0" err="1"/>
              <a:t>time..I</a:t>
            </a:r>
            <a:r>
              <a:rPr lang="en-US" dirty="0"/>
              <a:t> can’t take an hour w/o 10 questions..</a:t>
            </a:r>
          </a:p>
          <a:p>
            <a:r>
              <a:rPr lang="en-US" dirty="0"/>
              <a:t>Then multiplies from there…2 </a:t>
            </a:r>
            <a:r>
              <a:rPr lang="en-US" dirty="0" err="1"/>
              <a:t>hurs</a:t>
            </a:r>
            <a:r>
              <a:rPr lang="en-US" dirty="0"/>
              <a:t>…20 questions</a:t>
            </a:r>
          </a:p>
          <a:p>
            <a:r>
              <a:rPr lang="en-US" dirty="0"/>
              <a:t>After 1995 “generation z”</a:t>
            </a:r>
          </a:p>
        </p:txBody>
      </p:sp>
      <p:sp>
        <p:nvSpPr>
          <p:cNvPr id="4" name="Slide Number Placeholder 3"/>
          <p:cNvSpPr>
            <a:spLocks noGrp="1"/>
          </p:cNvSpPr>
          <p:nvPr>
            <p:ph type="sldNum" sz="quarter" idx="10"/>
          </p:nvPr>
        </p:nvSpPr>
        <p:spPr/>
        <p:txBody>
          <a:bodyPr/>
          <a:lstStyle/>
          <a:p>
            <a:fld id="{F631114B-B251-47C9-8C9D-15351D8994FE}" type="slidenum">
              <a:rPr lang="en-US" smtClean="0"/>
              <a:t>9</a:t>
            </a:fld>
            <a:endParaRPr lang="en-US"/>
          </a:p>
        </p:txBody>
      </p:sp>
    </p:spTree>
    <p:extLst>
      <p:ext uri="{BB962C8B-B14F-4D97-AF65-F5344CB8AC3E}">
        <p14:creationId xmlns:p14="http://schemas.microsoft.com/office/powerpoint/2010/main" val="3518521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11/14/2019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040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42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1585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1116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0483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326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9926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676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532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847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11/14/2019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40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117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548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323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478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178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43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FFFFE5">
                <a:alpha val="81961"/>
              </a:srgbClr>
            </a:gs>
            <a:gs pos="99000">
              <a:schemeClr val="accent3">
                <a:lumMod val="20000"/>
                <a:lumOff val="80000"/>
              </a:schemeClr>
            </a:gs>
            <a:gs pos="100000">
              <a:schemeClr val="accent3">
                <a:lumMod val="20000"/>
                <a:lumOff val="80000"/>
              </a:schemeClr>
            </a:gs>
            <a:gs pos="100000">
              <a:schemeClr val="accent1">
                <a:lumMod val="45000"/>
                <a:lumOff val="55000"/>
              </a:schemeClr>
            </a:gs>
            <a:gs pos="100000">
              <a:schemeClr val="accent3">
                <a:lumMod val="20000"/>
                <a:lumOff val="80000"/>
              </a:schemeClr>
            </a:gs>
            <a:gs pos="92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11/14/2019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326184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fetyandhealthmagazine.com/articles/15023-aging-work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www.ccohs.ca/oshanswers/psychosocial/aging_worker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cohs.ca/oshanswers/psychosocial/aging_worker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eart.org/idc/groups/heart-public/@wcm/@sop/@smd/documents/downloadable/ucm_449846.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cohs.ca/oshanswers/psychosocial/aging_worker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hyperlink" Target="https://www.ccohs.ca/oshanswers/psychosocial/aging_worker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hyperlink" Target="https://www.eeoc.gov/laws/types/age.cf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385C-FF49-422B-8553-23DFBB7CF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6BCE136A-6F4B-4F93-82F7-F2E20156B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LEGO, toy&#10;&#10;Description generated with high confidence">
            <a:extLst>
              <a:ext uri="{FF2B5EF4-FFF2-40B4-BE49-F238E27FC236}">
                <a16:creationId xmlns:a16="http://schemas.microsoft.com/office/drawing/2014/main" id="{2EE135B0-CB7A-450E-BE83-4645C9A49872}"/>
              </a:ext>
            </a:extLst>
          </p:cNvPr>
          <p:cNvPicPr>
            <a:picLocks noChangeAspect="1"/>
          </p:cNvPicPr>
          <p:nvPr/>
        </p:nvPicPr>
        <p:blipFill rotWithShape="1">
          <a:blip r:embed="rId3"/>
          <a:srcRect t="10420" b="23267"/>
          <a:stretch/>
        </p:blipFill>
        <p:spPr>
          <a:xfrm>
            <a:off x="870204" y="873252"/>
            <a:ext cx="10451592" cy="5111496"/>
          </a:xfrm>
          <a:prstGeom prst="rect">
            <a:avLst/>
          </a:prstGeom>
          <a:ln w="31750" cap="sq">
            <a:noFill/>
            <a:miter lim="800000"/>
          </a:ln>
        </p:spPr>
      </p:pic>
      <p:sp>
        <p:nvSpPr>
          <p:cNvPr id="2" name="Rectangle 1">
            <a:extLst>
              <a:ext uri="{FF2B5EF4-FFF2-40B4-BE49-F238E27FC236}">
                <a16:creationId xmlns:a16="http://schemas.microsoft.com/office/drawing/2014/main" id="{6F17EEB7-98F8-4B8C-98DE-82BED752ABC1}"/>
              </a:ext>
            </a:extLst>
          </p:cNvPr>
          <p:cNvSpPr/>
          <p:nvPr/>
        </p:nvSpPr>
        <p:spPr>
          <a:xfrm>
            <a:off x="643400" y="612845"/>
            <a:ext cx="10905195" cy="5509200"/>
          </a:xfrm>
          <a:prstGeom prst="rect">
            <a:avLst/>
          </a:prstGeom>
        </p:spPr>
        <p:txBody>
          <a:bodyPr wrap="square">
            <a:spAutoFit/>
          </a:bodyPr>
          <a:lstStyle/>
          <a:p>
            <a:pPr algn="ctr"/>
            <a:r>
              <a:rPr lang="en-US" sz="3600" i="1" dirty="0"/>
              <a:t>“The aging workforce is a powerful force that provides tremendous value to a business and deserves planning and protection.</a:t>
            </a:r>
            <a:r>
              <a:rPr lang="en-US" sz="3600" dirty="0"/>
              <a:t>”</a:t>
            </a:r>
          </a:p>
          <a:p>
            <a:endParaRPr lang="en-US" dirty="0"/>
          </a:p>
          <a:p>
            <a:endParaRPr lang="en-US"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endParaRPr lang="en-US" sz="1400" dirty="0"/>
          </a:p>
          <a:p>
            <a:pPr lvl="2"/>
            <a:r>
              <a:rPr lang="en-US" sz="1000" dirty="0"/>
              <a:t>https://www.safetyandhealthmagazine.com/articles/18302-managing-an-aging-workforce</a:t>
            </a:r>
          </a:p>
        </p:txBody>
      </p:sp>
    </p:spTree>
    <p:extLst>
      <p:ext uri="{BB962C8B-B14F-4D97-AF65-F5344CB8AC3E}">
        <p14:creationId xmlns:p14="http://schemas.microsoft.com/office/powerpoint/2010/main" val="213551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3" descr="A close up of a computer&#10;&#10;Description generated with high confidence">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descr="A picture containing table, indoor, sitting&#10;&#10;Description generated with very high confidence">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68A82257-97E6-40E8-921B-61CC6B1614D2}"/>
              </a:ext>
            </a:extLst>
          </p:cNvPr>
          <p:cNvSpPr>
            <a:spLocks noGrp="1"/>
          </p:cNvSpPr>
          <p:nvPr>
            <p:ph type="title"/>
          </p:nvPr>
        </p:nvSpPr>
        <p:spPr>
          <a:xfrm>
            <a:off x="685800" y="1066163"/>
            <a:ext cx="3306744" cy="5148371"/>
          </a:xfrm>
        </p:spPr>
        <p:txBody>
          <a:bodyPr>
            <a:normAutofit/>
          </a:bodyPr>
          <a:lstStyle/>
          <a:p>
            <a:r>
              <a:rPr lang="en-US">
                <a:solidFill>
                  <a:schemeClr val="bg1"/>
                </a:solidFill>
              </a:rPr>
              <a:t>AGING AND PHYSICAL CHANGES</a:t>
            </a:r>
          </a:p>
        </p:txBody>
      </p:sp>
      <p:graphicFrame>
        <p:nvGraphicFramePr>
          <p:cNvPr id="20" name="Content Placeholder 2">
            <a:extLst>
              <a:ext uri="{FF2B5EF4-FFF2-40B4-BE49-F238E27FC236}">
                <a16:creationId xmlns:a16="http://schemas.microsoft.com/office/drawing/2014/main" id="{AD192C79-5EF4-4789-83B9-23EC49A0834D}"/>
              </a:ext>
            </a:extLst>
          </p:cNvPr>
          <p:cNvGraphicFramePr>
            <a:graphicFrameLocks noGrp="1"/>
          </p:cNvGraphicFramePr>
          <p:nvPr>
            <p:ph idx="1"/>
            <p:extLst>
              <p:ext uri="{D42A27DB-BD31-4B8C-83A1-F6EECF244321}">
                <p14:modId xmlns:p14="http://schemas.microsoft.com/office/powerpoint/2010/main" val="4232823052"/>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573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7F1E-4D23-499F-8E49-4267CF94BA28}"/>
              </a:ext>
            </a:extLst>
          </p:cNvPr>
          <p:cNvSpPr>
            <a:spLocks noGrp="1"/>
          </p:cNvSpPr>
          <p:nvPr>
            <p:ph type="title"/>
          </p:nvPr>
        </p:nvSpPr>
        <p:spPr>
          <a:xfrm>
            <a:off x="685800" y="1066163"/>
            <a:ext cx="3306744" cy="5148371"/>
          </a:xfrm>
        </p:spPr>
        <p:txBody>
          <a:bodyPr>
            <a:normAutofit/>
          </a:bodyPr>
          <a:lstStyle/>
          <a:p>
            <a:r>
              <a:rPr lang="en-US" b="1" dirty="0"/>
              <a:t>Age associated Changes </a:t>
            </a:r>
          </a:p>
        </p:txBody>
      </p:sp>
      <p:graphicFrame>
        <p:nvGraphicFramePr>
          <p:cNvPr id="5" name="Content Placeholder 2">
            <a:extLst>
              <a:ext uri="{FF2B5EF4-FFF2-40B4-BE49-F238E27FC236}">
                <a16:creationId xmlns:a16="http://schemas.microsoft.com/office/drawing/2014/main" id="{3118E990-32A0-4C94-9427-00FEC0400D6E}"/>
              </a:ext>
            </a:extLst>
          </p:cNvPr>
          <p:cNvGraphicFramePr>
            <a:graphicFrameLocks noGrp="1"/>
          </p:cNvGraphicFramePr>
          <p:nvPr>
            <p:ph idx="1"/>
            <p:extLst>
              <p:ext uri="{D42A27DB-BD31-4B8C-83A1-F6EECF244321}">
                <p14:modId xmlns:p14="http://schemas.microsoft.com/office/powerpoint/2010/main" val="2438602030"/>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91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4636008" cy="2819400"/>
          </a:xfrm>
          <a:prstGeom prst="rect">
            <a:avLst/>
          </a:prstGeom>
        </p:spPr>
      </p:pic>
      <p:sp>
        <p:nvSpPr>
          <p:cNvPr id="2" name="Title 1">
            <a:extLst>
              <a:ext uri="{FF2B5EF4-FFF2-40B4-BE49-F238E27FC236}">
                <a16:creationId xmlns:a16="http://schemas.microsoft.com/office/drawing/2014/main" id="{9A40A853-6BEB-474D-AF26-E2A21738CD96}"/>
              </a:ext>
            </a:extLst>
          </p:cNvPr>
          <p:cNvSpPr>
            <a:spLocks noGrp="1"/>
          </p:cNvSpPr>
          <p:nvPr>
            <p:ph type="title"/>
          </p:nvPr>
        </p:nvSpPr>
        <p:spPr>
          <a:xfrm>
            <a:off x="643466" y="804334"/>
            <a:ext cx="3471333" cy="5249333"/>
          </a:xfrm>
        </p:spPr>
        <p:txBody>
          <a:bodyPr>
            <a:normAutofit/>
          </a:bodyPr>
          <a:lstStyle/>
          <a:p>
            <a:r>
              <a:rPr lang="en-US" b="1">
                <a:solidFill>
                  <a:srgbClr val="FFFFFF"/>
                </a:solidFill>
              </a:rPr>
              <a:t>TRUE</a:t>
            </a:r>
            <a:r>
              <a:rPr lang="en-US">
                <a:solidFill>
                  <a:srgbClr val="FFFFFF"/>
                </a:solidFill>
              </a:rPr>
              <a:t> OR </a:t>
            </a:r>
            <a:r>
              <a:rPr lang="en-US" b="1">
                <a:solidFill>
                  <a:srgbClr val="FFFFFF"/>
                </a:solidFill>
              </a:rPr>
              <a:t>FALSE</a:t>
            </a:r>
            <a:r>
              <a:rPr lang="en-US">
                <a:solidFill>
                  <a:srgbClr val="FFFFFF"/>
                </a:solidFill>
              </a:rPr>
              <a:t>?</a:t>
            </a:r>
          </a:p>
        </p:txBody>
      </p:sp>
      <p:sp>
        <p:nvSpPr>
          <p:cNvPr id="3" name="Content Placeholder 2">
            <a:extLst>
              <a:ext uri="{FF2B5EF4-FFF2-40B4-BE49-F238E27FC236}">
                <a16:creationId xmlns:a16="http://schemas.microsoft.com/office/drawing/2014/main" id="{504E842C-3B41-48B8-9CA0-38C3923B9568}"/>
              </a:ext>
            </a:extLst>
          </p:cNvPr>
          <p:cNvSpPr>
            <a:spLocks noGrp="1"/>
          </p:cNvSpPr>
          <p:nvPr>
            <p:ph idx="1"/>
          </p:nvPr>
        </p:nvSpPr>
        <p:spPr>
          <a:xfrm>
            <a:off x="5234722" y="804334"/>
            <a:ext cx="6271477" cy="5249333"/>
          </a:xfrm>
        </p:spPr>
        <p:txBody>
          <a:bodyPr anchor="ctr">
            <a:normAutofit/>
          </a:bodyPr>
          <a:lstStyle/>
          <a:p>
            <a:r>
              <a:rPr lang="en-US" sz="4400" dirty="0">
                <a:solidFill>
                  <a:schemeClr val="tx2"/>
                </a:solidFill>
              </a:rPr>
              <a:t>Verbal tasks and vocabulary decline with age.</a:t>
            </a:r>
            <a:endParaRPr lang="en-US" sz="4400" b="1"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310506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B892C-9BD7-460D-B3EE-AB7C87F47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0"/>
            <a:ext cx="4651212"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a:endParaRPr>
          </a:p>
        </p:txBody>
      </p:sp>
      <p:pic>
        <p:nvPicPr>
          <p:cNvPr id="12" name="Picture 11">
            <a:extLst>
              <a:ext uri="{FF2B5EF4-FFF2-40B4-BE49-F238E27FC236}">
                <a16:creationId xmlns:a16="http://schemas.microsoft.com/office/drawing/2014/main" id="{F5F5ADB7-846A-4C07-A0CC-61AD2DCF1A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7520388" y="2188762"/>
            <a:ext cx="6860373" cy="2482850"/>
          </a:xfrm>
          <a:prstGeom prst="rect">
            <a:avLst/>
          </a:prstGeom>
        </p:spPr>
      </p:pic>
      <p:sp>
        <p:nvSpPr>
          <p:cNvPr id="2" name="Title 1">
            <a:extLst>
              <a:ext uri="{FF2B5EF4-FFF2-40B4-BE49-F238E27FC236}">
                <a16:creationId xmlns:a16="http://schemas.microsoft.com/office/drawing/2014/main" id="{E0520264-BD8C-4E04-A8FF-14707EF23F8C}"/>
              </a:ext>
            </a:extLst>
          </p:cNvPr>
          <p:cNvSpPr>
            <a:spLocks noGrp="1"/>
          </p:cNvSpPr>
          <p:nvPr>
            <p:ph type="title"/>
          </p:nvPr>
        </p:nvSpPr>
        <p:spPr>
          <a:xfrm>
            <a:off x="7877898" y="1327169"/>
            <a:ext cx="3646678" cy="4199513"/>
          </a:xfrm>
        </p:spPr>
        <p:txBody>
          <a:bodyPr>
            <a:normAutofit/>
          </a:bodyPr>
          <a:lstStyle/>
          <a:p>
            <a:pPr algn="l"/>
            <a:r>
              <a:rPr lang="en-US" b="1">
                <a:solidFill>
                  <a:srgbClr val="FFFFFF"/>
                </a:solidFill>
              </a:rPr>
              <a:t>FALSE!</a:t>
            </a:r>
          </a:p>
        </p:txBody>
      </p:sp>
      <p:sp>
        <p:nvSpPr>
          <p:cNvPr id="3" name="Content Placeholder 2">
            <a:extLst>
              <a:ext uri="{FF2B5EF4-FFF2-40B4-BE49-F238E27FC236}">
                <a16:creationId xmlns:a16="http://schemas.microsoft.com/office/drawing/2014/main" id="{8371BD99-537F-465B-9E85-BCC5D3B3D95E}"/>
              </a:ext>
            </a:extLst>
          </p:cNvPr>
          <p:cNvSpPr>
            <a:spLocks noGrp="1"/>
          </p:cNvSpPr>
          <p:nvPr>
            <p:ph idx="1"/>
          </p:nvPr>
        </p:nvSpPr>
        <p:spPr>
          <a:xfrm>
            <a:off x="965201" y="965201"/>
            <a:ext cx="5947496" cy="4923448"/>
          </a:xfrm>
        </p:spPr>
        <p:txBody>
          <a:bodyPr anchor="ctr">
            <a:normAutofit/>
          </a:bodyPr>
          <a:lstStyle/>
          <a:p>
            <a:r>
              <a:rPr lang="en-US" sz="3600" dirty="0"/>
              <a:t>Verbal tasks and vocabulary remain constant or </a:t>
            </a:r>
            <a:r>
              <a:rPr lang="en-US" sz="3600" b="1" u="sng" dirty="0">
                <a:solidFill>
                  <a:srgbClr val="FF0000"/>
                </a:solidFill>
              </a:rPr>
              <a:t>improve</a:t>
            </a:r>
            <a:r>
              <a:rPr lang="en-US" sz="3600" b="1" dirty="0">
                <a:solidFill>
                  <a:srgbClr val="FF0000"/>
                </a:solidFill>
              </a:rPr>
              <a:t>!</a:t>
            </a:r>
          </a:p>
          <a:p>
            <a:endParaRPr lang="en-US" sz="2000" dirty="0"/>
          </a:p>
        </p:txBody>
      </p:sp>
    </p:spTree>
    <p:extLst>
      <p:ext uri="{BB962C8B-B14F-4D97-AF65-F5344CB8AC3E}">
        <p14:creationId xmlns:p14="http://schemas.microsoft.com/office/powerpoint/2010/main" val="401154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056E-0C39-4686-A703-D40296E458EE}"/>
              </a:ext>
            </a:extLst>
          </p:cNvPr>
          <p:cNvSpPr>
            <a:spLocks noGrp="1"/>
          </p:cNvSpPr>
          <p:nvPr>
            <p:ph type="title"/>
          </p:nvPr>
        </p:nvSpPr>
        <p:spPr/>
        <p:txBody>
          <a:bodyPr/>
          <a:lstStyle/>
          <a:p>
            <a:r>
              <a:rPr lang="en-US" dirty="0"/>
              <a:t>Aging on the brain</a:t>
            </a:r>
          </a:p>
        </p:txBody>
      </p:sp>
      <p:sp>
        <p:nvSpPr>
          <p:cNvPr id="3" name="Content Placeholder 2">
            <a:extLst>
              <a:ext uri="{FF2B5EF4-FFF2-40B4-BE49-F238E27FC236}">
                <a16:creationId xmlns:a16="http://schemas.microsoft.com/office/drawing/2014/main" id="{42E09B5B-706A-4347-A063-E4883AC40E32}"/>
              </a:ext>
            </a:extLst>
          </p:cNvPr>
          <p:cNvSpPr>
            <a:spLocks noGrp="1"/>
          </p:cNvSpPr>
          <p:nvPr>
            <p:ph idx="1"/>
          </p:nvPr>
        </p:nvSpPr>
        <p:spPr>
          <a:xfrm>
            <a:off x="545432" y="1876926"/>
            <a:ext cx="10960768" cy="4537126"/>
          </a:xfrm>
        </p:spPr>
        <p:txBody>
          <a:bodyPr>
            <a:noAutofit/>
          </a:bodyPr>
          <a:lstStyle/>
          <a:p>
            <a:r>
              <a:rPr lang="en-US" sz="2400" dirty="0"/>
              <a:t>Brain shrinks with aging – included are parts of the brain important to learning and complex mental activities.</a:t>
            </a:r>
          </a:p>
          <a:p>
            <a:endParaRPr lang="en-US" sz="2400" dirty="0"/>
          </a:p>
          <a:p>
            <a:r>
              <a:rPr lang="en-US" sz="2400" dirty="0"/>
              <a:t>Communication between neurons (nerve cells) may reduce. - Cell support, metabolism. </a:t>
            </a:r>
          </a:p>
          <a:p>
            <a:endParaRPr lang="en-US" sz="2400" dirty="0"/>
          </a:p>
          <a:p>
            <a:r>
              <a:rPr lang="en-US" sz="2400" dirty="0"/>
              <a:t>Blood flow to the brain may decrease. - Although the brain is only 2 percent of the body's weight, it receives 20 percent of the body's blood supply.</a:t>
            </a:r>
          </a:p>
          <a:p>
            <a:endParaRPr lang="en-US" sz="2400" dirty="0"/>
          </a:p>
          <a:p>
            <a:r>
              <a:rPr lang="en-US" sz="2400" dirty="0"/>
              <a:t>Inflammation may increase.</a:t>
            </a:r>
          </a:p>
        </p:txBody>
      </p:sp>
      <p:sp>
        <p:nvSpPr>
          <p:cNvPr id="4" name="TextBox 3">
            <a:extLst>
              <a:ext uri="{FF2B5EF4-FFF2-40B4-BE49-F238E27FC236}">
                <a16:creationId xmlns:a16="http://schemas.microsoft.com/office/drawing/2014/main" id="{A4743FE1-D899-49F5-B7C1-6AA25B1BE805}"/>
              </a:ext>
            </a:extLst>
          </p:cNvPr>
          <p:cNvSpPr txBox="1"/>
          <p:nvPr/>
        </p:nvSpPr>
        <p:spPr>
          <a:xfrm>
            <a:off x="371061" y="6414052"/>
            <a:ext cx="11370365" cy="246221"/>
          </a:xfrm>
          <a:prstGeom prst="rect">
            <a:avLst/>
          </a:prstGeom>
          <a:noFill/>
        </p:spPr>
        <p:txBody>
          <a:bodyPr wrap="square" rtlCol="0">
            <a:spAutoFit/>
          </a:bodyPr>
          <a:lstStyle/>
          <a:p>
            <a:r>
              <a:rPr lang="en-US" sz="1000" dirty="0"/>
              <a:t>https://www.nia.nih.gov/health/how-aging-brain-affects-thinking</a:t>
            </a:r>
          </a:p>
        </p:txBody>
      </p:sp>
    </p:spTree>
    <p:extLst>
      <p:ext uri="{BB962C8B-B14F-4D97-AF65-F5344CB8AC3E}">
        <p14:creationId xmlns:p14="http://schemas.microsoft.com/office/powerpoint/2010/main" val="288108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6CA7-DFEF-48C2-B594-9E7810B4DA0A}"/>
              </a:ext>
            </a:extLst>
          </p:cNvPr>
          <p:cNvSpPr>
            <a:spLocks noGrp="1"/>
          </p:cNvSpPr>
          <p:nvPr>
            <p:ph type="title"/>
          </p:nvPr>
        </p:nvSpPr>
        <p:spPr/>
        <p:txBody>
          <a:bodyPr/>
          <a:lstStyle/>
          <a:p>
            <a:r>
              <a:rPr lang="en-US" dirty="0"/>
              <a:t>Aging on the brain</a:t>
            </a:r>
          </a:p>
        </p:txBody>
      </p:sp>
      <p:sp>
        <p:nvSpPr>
          <p:cNvPr id="3" name="Content Placeholder 2">
            <a:extLst>
              <a:ext uri="{FF2B5EF4-FFF2-40B4-BE49-F238E27FC236}">
                <a16:creationId xmlns:a16="http://schemas.microsoft.com/office/drawing/2014/main" id="{0C561903-1E3E-4E3A-8ECE-E3CD247240E1}"/>
              </a:ext>
            </a:extLst>
          </p:cNvPr>
          <p:cNvSpPr>
            <a:spLocks noGrp="1"/>
          </p:cNvSpPr>
          <p:nvPr>
            <p:ph idx="1"/>
          </p:nvPr>
        </p:nvSpPr>
        <p:spPr/>
        <p:txBody>
          <a:bodyPr/>
          <a:lstStyle/>
          <a:p>
            <a:r>
              <a:rPr lang="en-US" sz="2800" dirty="0"/>
              <a:t>LEARNING AND COGNITIVE FUNCTIONING</a:t>
            </a:r>
          </a:p>
          <a:p>
            <a:pPr lvl="1"/>
            <a:r>
              <a:rPr lang="en-US" sz="2400" dirty="0"/>
              <a:t>May not think as quickly/clearly</a:t>
            </a:r>
          </a:p>
          <a:p>
            <a:pPr lvl="1"/>
            <a:r>
              <a:rPr lang="en-US" sz="2400" dirty="0"/>
              <a:t>May take longer to learn new skills</a:t>
            </a:r>
          </a:p>
          <a:p>
            <a:pPr lvl="1"/>
            <a:endParaRPr lang="en-US" sz="3200" dirty="0"/>
          </a:p>
          <a:p>
            <a:r>
              <a:rPr lang="en-US" sz="2800" dirty="0"/>
              <a:t>FLUID INTELLIGENCE</a:t>
            </a:r>
            <a:endParaRPr lang="en-US" sz="3200" dirty="0"/>
          </a:p>
          <a:p>
            <a:pPr lvl="1"/>
            <a:r>
              <a:rPr lang="en-US" sz="2400" dirty="0"/>
              <a:t>(deductive reasoning/dual-task activities/information processing) declines with age.</a:t>
            </a:r>
          </a:p>
          <a:p>
            <a:endParaRPr lang="en-US" dirty="0"/>
          </a:p>
        </p:txBody>
      </p:sp>
      <p:sp>
        <p:nvSpPr>
          <p:cNvPr id="4" name="TextBox 3">
            <a:extLst>
              <a:ext uri="{FF2B5EF4-FFF2-40B4-BE49-F238E27FC236}">
                <a16:creationId xmlns:a16="http://schemas.microsoft.com/office/drawing/2014/main" id="{A0ED81EA-7B75-4ACF-BAA9-EE73A33F4D14}"/>
              </a:ext>
            </a:extLst>
          </p:cNvPr>
          <p:cNvSpPr txBox="1"/>
          <p:nvPr/>
        </p:nvSpPr>
        <p:spPr>
          <a:xfrm>
            <a:off x="410817" y="6381968"/>
            <a:ext cx="11370365" cy="246221"/>
          </a:xfrm>
          <a:prstGeom prst="rect">
            <a:avLst/>
          </a:prstGeom>
          <a:noFill/>
        </p:spPr>
        <p:txBody>
          <a:bodyPr wrap="square" rtlCol="0">
            <a:spAutoFit/>
          </a:bodyPr>
          <a:lstStyle/>
          <a:p>
            <a:r>
              <a:rPr lang="en-US" sz="1000" dirty="0"/>
              <a:t>https://www.nia.nih.gov/health/how-aging-brain-affects-thinking</a:t>
            </a:r>
          </a:p>
        </p:txBody>
      </p:sp>
    </p:spTree>
    <p:extLst>
      <p:ext uri="{BB962C8B-B14F-4D97-AF65-F5344CB8AC3E}">
        <p14:creationId xmlns:p14="http://schemas.microsoft.com/office/powerpoint/2010/main" val="3406954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B892C-9BD7-460D-B3EE-AB7C87F47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0"/>
            <a:ext cx="4651212"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entury Gothic" panose="020B0502020202020204"/>
            </a:endParaRPr>
          </a:p>
        </p:txBody>
      </p:sp>
      <p:pic>
        <p:nvPicPr>
          <p:cNvPr id="12" name="Picture 11">
            <a:extLst>
              <a:ext uri="{FF2B5EF4-FFF2-40B4-BE49-F238E27FC236}">
                <a16:creationId xmlns:a16="http://schemas.microsoft.com/office/drawing/2014/main" id="{F5F5ADB7-846A-4C07-A0CC-61AD2DCF1A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7520388" y="2188762"/>
            <a:ext cx="6860373" cy="2482850"/>
          </a:xfrm>
          <a:prstGeom prst="rect">
            <a:avLst/>
          </a:prstGeom>
        </p:spPr>
      </p:pic>
      <p:sp>
        <p:nvSpPr>
          <p:cNvPr id="2" name="Title 1">
            <a:extLst>
              <a:ext uri="{FF2B5EF4-FFF2-40B4-BE49-F238E27FC236}">
                <a16:creationId xmlns:a16="http://schemas.microsoft.com/office/drawing/2014/main" id="{9A40A853-6BEB-474D-AF26-E2A21738CD96}"/>
              </a:ext>
            </a:extLst>
          </p:cNvPr>
          <p:cNvSpPr>
            <a:spLocks noGrp="1"/>
          </p:cNvSpPr>
          <p:nvPr>
            <p:ph type="title"/>
          </p:nvPr>
        </p:nvSpPr>
        <p:spPr>
          <a:xfrm>
            <a:off x="7877898" y="1327169"/>
            <a:ext cx="3646678" cy="4199513"/>
          </a:xfrm>
        </p:spPr>
        <p:txBody>
          <a:bodyPr>
            <a:normAutofit/>
          </a:bodyPr>
          <a:lstStyle/>
          <a:p>
            <a:pPr algn="l"/>
            <a:r>
              <a:rPr lang="en-US" b="1">
                <a:solidFill>
                  <a:srgbClr val="FFFFFF"/>
                </a:solidFill>
              </a:rPr>
              <a:t>TRUE</a:t>
            </a:r>
            <a:r>
              <a:rPr lang="en-US">
                <a:solidFill>
                  <a:srgbClr val="FFFFFF"/>
                </a:solidFill>
              </a:rPr>
              <a:t> OR </a:t>
            </a:r>
            <a:r>
              <a:rPr lang="en-US" b="1">
                <a:solidFill>
                  <a:srgbClr val="FFFFFF"/>
                </a:solidFill>
              </a:rPr>
              <a:t>FALSE</a:t>
            </a:r>
            <a:r>
              <a:rPr lang="en-US">
                <a:solidFill>
                  <a:srgbClr val="FFFFFF"/>
                </a:solidFill>
              </a:rPr>
              <a:t>?</a:t>
            </a:r>
          </a:p>
        </p:txBody>
      </p:sp>
      <p:sp>
        <p:nvSpPr>
          <p:cNvPr id="3" name="Content Placeholder 2">
            <a:extLst>
              <a:ext uri="{FF2B5EF4-FFF2-40B4-BE49-F238E27FC236}">
                <a16:creationId xmlns:a16="http://schemas.microsoft.com/office/drawing/2014/main" id="{504E842C-3B41-48B8-9CA0-38C3923B9568}"/>
              </a:ext>
            </a:extLst>
          </p:cNvPr>
          <p:cNvSpPr>
            <a:spLocks noGrp="1"/>
          </p:cNvSpPr>
          <p:nvPr>
            <p:ph idx="1"/>
          </p:nvPr>
        </p:nvSpPr>
        <p:spPr>
          <a:xfrm>
            <a:off x="965201" y="965201"/>
            <a:ext cx="5947496" cy="4923448"/>
          </a:xfrm>
        </p:spPr>
        <p:txBody>
          <a:bodyPr anchor="ctr">
            <a:normAutofit/>
          </a:bodyPr>
          <a:lstStyle/>
          <a:p>
            <a:r>
              <a:rPr lang="en-US" sz="3600" dirty="0"/>
              <a:t>The most common health condition affecting workers over age 55 is hearing loss. </a:t>
            </a:r>
            <a:endParaRPr lang="en-US" sz="3600" b="1" dirty="0"/>
          </a:p>
          <a:p>
            <a:endParaRPr lang="en-US" sz="2000" dirty="0"/>
          </a:p>
        </p:txBody>
      </p:sp>
    </p:spTree>
    <p:extLst>
      <p:ext uri="{BB962C8B-B14F-4D97-AF65-F5344CB8AC3E}">
        <p14:creationId xmlns:p14="http://schemas.microsoft.com/office/powerpoint/2010/main" val="261065646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91A90930-4117-42E3-B9BA-785001EF2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3640"/>
          <a:stretch/>
        </p:blipFill>
        <p:spPr>
          <a:xfrm>
            <a:off x="0" y="4038601"/>
            <a:ext cx="4636008" cy="2819400"/>
          </a:xfrm>
          <a:prstGeom prst="rect">
            <a:avLst/>
          </a:prstGeom>
        </p:spPr>
      </p:pic>
      <p:sp>
        <p:nvSpPr>
          <p:cNvPr id="2" name="Title 1">
            <a:extLst>
              <a:ext uri="{FF2B5EF4-FFF2-40B4-BE49-F238E27FC236}">
                <a16:creationId xmlns:a16="http://schemas.microsoft.com/office/drawing/2014/main" id="{E0520264-BD8C-4E04-A8FF-14707EF23F8C}"/>
              </a:ext>
            </a:extLst>
          </p:cNvPr>
          <p:cNvSpPr>
            <a:spLocks noGrp="1"/>
          </p:cNvSpPr>
          <p:nvPr>
            <p:ph type="title"/>
          </p:nvPr>
        </p:nvSpPr>
        <p:spPr>
          <a:xfrm>
            <a:off x="665922" y="987287"/>
            <a:ext cx="3548269" cy="4697896"/>
          </a:xfrm>
        </p:spPr>
        <p:txBody>
          <a:bodyPr>
            <a:normAutofit/>
          </a:bodyPr>
          <a:lstStyle/>
          <a:p>
            <a:r>
              <a:rPr lang="en-US" sz="3600" b="1"/>
              <a:t>FALSE!</a:t>
            </a:r>
          </a:p>
        </p:txBody>
      </p:sp>
      <p:sp>
        <p:nvSpPr>
          <p:cNvPr id="3" name="Content Placeholder 2">
            <a:extLst>
              <a:ext uri="{FF2B5EF4-FFF2-40B4-BE49-F238E27FC236}">
                <a16:creationId xmlns:a16="http://schemas.microsoft.com/office/drawing/2014/main" id="{8371BD99-537F-465B-9E85-BCC5D3B3D95E}"/>
              </a:ext>
            </a:extLst>
          </p:cNvPr>
          <p:cNvSpPr>
            <a:spLocks noGrp="1"/>
          </p:cNvSpPr>
          <p:nvPr>
            <p:ph idx="1"/>
          </p:nvPr>
        </p:nvSpPr>
        <p:spPr>
          <a:xfrm>
            <a:off x="5057825" y="987287"/>
            <a:ext cx="5755949" cy="4697895"/>
          </a:xfrm>
        </p:spPr>
        <p:txBody>
          <a:bodyPr anchor="ctr">
            <a:normAutofit/>
          </a:bodyPr>
          <a:lstStyle/>
          <a:p>
            <a:pPr lvl="1"/>
            <a:r>
              <a:rPr lang="en-US" sz="4400" dirty="0"/>
              <a:t>Arthritis - 47%</a:t>
            </a:r>
          </a:p>
          <a:p>
            <a:endParaRPr lang="en-US" sz="1800" dirty="0"/>
          </a:p>
        </p:txBody>
      </p:sp>
    </p:spTree>
    <p:extLst>
      <p:ext uri="{BB962C8B-B14F-4D97-AF65-F5344CB8AC3E}">
        <p14:creationId xmlns:p14="http://schemas.microsoft.com/office/powerpoint/2010/main" val="426124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03C6-5EC9-437A-8CFE-DE81F9BEB949}"/>
              </a:ext>
            </a:extLst>
          </p:cNvPr>
          <p:cNvSpPr>
            <a:spLocks noGrp="1"/>
          </p:cNvSpPr>
          <p:nvPr>
            <p:ph type="title"/>
          </p:nvPr>
        </p:nvSpPr>
        <p:spPr/>
        <p:txBody>
          <a:bodyPr/>
          <a:lstStyle/>
          <a:p>
            <a:r>
              <a:rPr lang="en-US" dirty="0"/>
              <a:t>Aging &amp; chronic conditions</a:t>
            </a:r>
          </a:p>
        </p:txBody>
      </p:sp>
      <p:sp>
        <p:nvSpPr>
          <p:cNvPr id="3" name="Content Placeholder 2">
            <a:extLst>
              <a:ext uri="{FF2B5EF4-FFF2-40B4-BE49-F238E27FC236}">
                <a16:creationId xmlns:a16="http://schemas.microsoft.com/office/drawing/2014/main" id="{8C80934F-CF1C-48E8-A6BA-7DF0BCCD3335}"/>
              </a:ext>
            </a:extLst>
          </p:cNvPr>
          <p:cNvSpPr>
            <a:spLocks noGrp="1"/>
          </p:cNvSpPr>
          <p:nvPr>
            <p:ph idx="1"/>
          </p:nvPr>
        </p:nvSpPr>
        <p:spPr>
          <a:xfrm>
            <a:off x="516835" y="2186608"/>
            <a:ext cx="10989365" cy="4032077"/>
          </a:xfrm>
        </p:spPr>
        <p:txBody>
          <a:bodyPr>
            <a:normAutofit/>
          </a:bodyPr>
          <a:lstStyle/>
          <a:p>
            <a:r>
              <a:rPr lang="en-US" sz="3200" dirty="0"/>
              <a:t>Most common health conditions affecting workers over age of 55:</a:t>
            </a:r>
          </a:p>
          <a:p>
            <a:pPr lvl="1"/>
            <a:r>
              <a:rPr lang="en-US" sz="2800" dirty="0"/>
              <a:t>Arthritis - 47%</a:t>
            </a:r>
          </a:p>
          <a:p>
            <a:pPr lvl="1"/>
            <a:r>
              <a:rPr lang="en-US" sz="2800" dirty="0"/>
              <a:t>Hypertension - 44%</a:t>
            </a:r>
          </a:p>
          <a:p>
            <a:pPr lvl="1"/>
            <a:r>
              <a:rPr lang="en-US" sz="2800" dirty="0"/>
              <a:t>Having at least one chronic health condition (requiring management) - 75%</a:t>
            </a:r>
          </a:p>
          <a:p>
            <a:pPr lvl="2"/>
            <a:r>
              <a:rPr lang="en-US" sz="2400" dirty="0"/>
              <a:t>Diabetes</a:t>
            </a:r>
          </a:p>
          <a:p>
            <a:pPr lvl="2"/>
            <a:r>
              <a:rPr lang="en-US" sz="2400" dirty="0"/>
              <a:t>Osteoporosis</a:t>
            </a:r>
          </a:p>
          <a:p>
            <a:pPr lvl="1"/>
            <a:endParaRPr lang="en-US" dirty="0"/>
          </a:p>
          <a:p>
            <a:pPr lvl="1"/>
            <a:endParaRPr lang="en-US" dirty="0"/>
          </a:p>
        </p:txBody>
      </p:sp>
      <p:sp>
        <p:nvSpPr>
          <p:cNvPr id="4" name="TextBox 3">
            <a:extLst>
              <a:ext uri="{FF2B5EF4-FFF2-40B4-BE49-F238E27FC236}">
                <a16:creationId xmlns:a16="http://schemas.microsoft.com/office/drawing/2014/main" id="{1D6D18F2-5938-4507-BD7F-B28476C028B3}"/>
              </a:ext>
            </a:extLst>
          </p:cNvPr>
          <p:cNvSpPr txBox="1"/>
          <p:nvPr/>
        </p:nvSpPr>
        <p:spPr>
          <a:xfrm>
            <a:off x="422032" y="6365631"/>
            <a:ext cx="11340478"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337567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896A-4A57-4B47-B908-85C736459324}"/>
              </a:ext>
            </a:extLst>
          </p:cNvPr>
          <p:cNvSpPr>
            <a:spLocks noGrp="1"/>
          </p:cNvSpPr>
          <p:nvPr>
            <p:ph type="title"/>
          </p:nvPr>
        </p:nvSpPr>
        <p:spPr/>
        <p:txBody>
          <a:bodyPr/>
          <a:lstStyle/>
          <a:p>
            <a:r>
              <a:rPr lang="en-US" dirty="0"/>
              <a:t>Aging &amp; chronic conditions</a:t>
            </a:r>
          </a:p>
        </p:txBody>
      </p:sp>
      <p:sp>
        <p:nvSpPr>
          <p:cNvPr id="3" name="Content Placeholder 2">
            <a:extLst>
              <a:ext uri="{FF2B5EF4-FFF2-40B4-BE49-F238E27FC236}">
                <a16:creationId xmlns:a16="http://schemas.microsoft.com/office/drawing/2014/main" id="{3A028292-613B-49CE-84D0-3B3AB9065C3B}"/>
              </a:ext>
            </a:extLst>
          </p:cNvPr>
          <p:cNvSpPr>
            <a:spLocks noGrp="1"/>
          </p:cNvSpPr>
          <p:nvPr>
            <p:ph idx="1"/>
          </p:nvPr>
        </p:nvSpPr>
        <p:spPr/>
        <p:txBody>
          <a:bodyPr/>
          <a:lstStyle/>
          <a:p>
            <a:r>
              <a:rPr lang="en-US" dirty="0"/>
              <a:t>Decreased reaction time.</a:t>
            </a:r>
          </a:p>
          <a:p>
            <a:r>
              <a:rPr lang="en-US" dirty="0"/>
              <a:t>Hearing loss</a:t>
            </a:r>
          </a:p>
          <a:p>
            <a:r>
              <a:rPr lang="en-US" dirty="0"/>
              <a:t>Vision impairments</a:t>
            </a:r>
          </a:p>
          <a:p>
            <a:r>
              <a:rPr lang="en-US" dirty="0"/>
              <a:t>Decrease strength</a:t>
            </a:r>
          </a:p>
          <a:p>
            <a:r>
              <a:rPr lang="en-US" dirty="0"/>
              <a:t>Decrease stamina</a:t>
            </a:r>
          </a:p>
          <a:p>
            <a:r>
              <a:rPr lang="en-US" dirty="0"/>
              <a:t>Poor balance</a:t>
            </a:r>
          </a:p>
          <a:p>
            <a:r>
              <a:rPr lang="en-US" dirty="0"/>
              <a:t>Heat/Cold intolerance</a:t>
            </a:r>
          </a:p>
          <a:p>
            <a:r>
              <a:rPr lang="en-US" dirty="0"/>
              <a:t>Over-exertion</a:t>
            </a:r>
          </a:p>
          <a:p>
            <a:r>
              <a:rPr lang="en-US" dirty="0"/>
              <a:t>Increase medications – interactions/drowsy</a:t>
            </a:r>
          </a:p>
        </p:txBody>
      </p:sp>
      <p:sp>
        <p:nvSpPr>
          <p:cNvPr id="4" name="TextBox 3">
            <a:extLst>
              <a:ext uri="{FF2B5EF4-FFF2-40B4-BE49-F238E27FC236}">
                <a16:creationId xmlns:a16="http://schemas.microsoft.com/office/drawing/2014/main" id="{BC28F3B1-B645-4235-ADF3-E2C9EF6713C4}"/>
              </a:ext>
            </a:extLst>
          </p:cNvPr>
          <p:cNvSpPr txBox="1"/>
          <p:nvPr/>
        </p:nvSpPr>
        <p:spPr>
          <a:xfrm>
            <a:off x="416169" y="6488668"/>
            <a:ext cx="11840308"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161159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15059"/>
        </a:solidFill>
        <a:effectLst/>
      </p:bgPr>
    </p:bg>
    <p:spTree>
      <p:nvGrpSpPr>
        <p:cNvPr id="1" name=""/>
        <p:cNvGrpSpPr/>
        <p:nvPr/>
      </p:nvGrpSpPr>
      <p:grpSpPr>
        <a:xfrm>
          <a:off x="0" y="0"/>
          <a:ext cx="0" cy="0"/>
          <a:chOff x="0" y="0"/>
          <a:chExt cx="0" cy="0"/>
        </a:xfrm>
      </p:grpSpPr>
      <p:pic>
        <p:nvPicPr>
          <p:cNvPr id="3" name="Picture 2" descr="A group of brown and black dog&#10;&#10;Description generated with very high confidence">
            <a:extLst>
              <a:ext uri="{FF2B5EF4-FFF2-40B4-BE49-F238E27FC236}">
                <a16:creationId xmlns:a16="http://schemas.microsoft.com/office/drawing/2014/main" id="{16767F84-AD37-4CC1-88D6-D1947BEB6297}"/>
              </a:ext>
            </a:extLst>
          </p:cNvPr>
          <p:cNvPicPr>
            <a:picLocks noChangeAspect="1"/>
          </p:cNvPicPr>
          <p:nvPr/>
        </p:nvPicPr>
        <p:blipFill rotWithShape="1">
          <a:blip r:embed="rId3"/>
          <a:srcRect r="-2" b="15061"/>
          <a:stretch/>
        </p:blipFill>
        <p:spPr>
          <a:xfrm>
            <a:off x="3034748" y="0"/>
            <a:ext cx="6771861" cy="6858000"/>
          </a:xfrm>
          <a:prstGeom prst="rect">
            <a:avLst/>
          </a:prstGeom>
          <a:ln w="31750" cap="sq">
            <a:noFill/>
            <a:miter lim="800000"/>
          </a:ln>
        </p:spPr>
      </p:pic>
    </p:spTree>
    <p:extLst>
      <p:ext uri="{BB962C8B-B14F-4D97-AF65-F5344CB8AC3E}">
        <p14:creationId xmlns:p14="http://schemas.microsoft.com/office/powerpoint/2010/main" val="112649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7" name="Picture 16">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8" name="Picture 18">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29" name="Rectangle 20">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1" name="Picture 24">
            <a:extLst>
              <a:ext uri="{FF2B5EF4-FFF2-40B4-BE49-F238E27FC236}">
                <a16:creationId xmlns:a16="http://schemas.microsoft.com/office/drawing/2014/main" id="{0A3BA16B-3FE1-4975-9A83-9BDDB1D4BD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3458262" y="2188763"/>
            <a:ext cx="6860373" cy="2482850"/>
          </a:xfrm>
          <a:prstGeom prst="rect">
            <a:avLst/>
          </a:prstGeom>
        </p:spPr>
      </p:pic>
      <p:sp>
        <p:nvSpPr>
          <p:cNvPr id="2" name="Title 1">
            <a:extLst>
              <a:ext uri="{FF2B5EF4-FFF2-40B4-BE49-F238E27FC236}">
                <a16:creationId xmlns:a16="http://schemas.microsoft.com/office/drawing/2014/main" id="{9A40A853-6BEB-474D-AF26-E2A21738CD96}"/>
              </a:ext>
            </a:extLst>
          </p:cNvPr>
          <p:cNvSpPr>
            <a:spLocks noGrp="1"/>
          </p:cNvSpPr>
          <p:nvPr>
            <p:ph type="title"/>
          </p:nvPr>
        </p:nvSpPr>
        <p:spPr>
          <a:xfrm>
            <a:off x="792483" y="821265"/>
            <a:ext cx="6326774" cy="5222117"/>
          </a:xfrm>
        </p:spPr>
        <p:txBody>
          <a:bodyPr vert="horz" lIns="91440" tIns="45720" rIns="91440" bIns="45720" rtlCol="0" anchor="ctr">
            <a:normAutofit/>
          </a:bodyPr>
          <a:lstStyle/>
          <a:p>
            <a:r>
              <a:rPr lang="en-US" sz="5400" b="1">
                <a:solidFill>
                  <a:srgbClr val="FFFFFF"/>
                </a:solidFill>
              </a:rPr>
              <a:t>TRUE</a:t>
            </a:r>
            <a:r>
              <a:rPr lang="en-US" sz="5400">
                <a:solidFill>
                  <a:srgbClr val="FFFFFF"/>
                </a:solidFill>
              </a:rPr>
              <a:t> OR </a:t>
            </a:r>
            <a:r>
              <a:rPr lang="en-US" sz="5400" b="1">
                <a:solidFill>
                  <a:srgbClr val="FFFFFF"/>
                </a:solidFill>
              </a:rPr>
              <a:t>FALSE</a:t>
            </a:r>
            <a:r>
              <a:rPr lang="en-US" sz="5400">
                <a:solidFill>
                  <a:srgbClr val="FFFFFF"/>
                </a:solidFill>
              </a:rPr>
              <a:t>?</a:t>
            </a:r>
          </a:p>
        </p:txBody>
      </p:sp>
      <p:sp>
        <p:nvSpPr>
          <p:cNvPr id="3" name="Content Placeholder 2">
            <a:extLst>
              <a:ext uri="{FF2B5EF4-FFF2-40B4-BE49-F238E27FC236}">
                <a16:creationId xmlns:a16="http://schemas.microsoft.com/office/drawing/2014/main" id="{504E842C-3B41-48B8-9CA0-38C3923B9568}"/>
              </a:ext>
            </a:extLst>
          </p:cNvPr>
          <p:cNvSpPr>
            <a:spLocks noGrp="1"/>
          </p:cNvSpPr>
          <p:nvPr>
            <p:ph idx="1"/>
          </p:nvPr>
        </p:nvSpPr>
        <p:spPr>
          <a:xfrm>
            <a:off x="8392885" y="821265"/>
            <a:ext cx="3243944" cy="5222117"/>
          </a:xfrm>
        </p:spPr>
        <p:txBody>
          <a:bodyPr vert="horz" lIns="91440" tIns="45720" rIns="91440" bIns="45720" rtlCol="0" anchor="ctr">
            <a:normAutofit/>
          </a:bodyPr>
          <a:lstStyle/>
          <a:p>
            <a:pPr marL="0" indent="0">
              <a:buNone/>
            </a:pPr>
            <a:r>
              <a:rPr lang="en-US" sz="3200" dirty="0"/>
              <a:t>The risk of fatal falls increases with age.</a:t>
            </a:r>
          </a:p>
        </p:txBody>
      </p:sp>
    </p:spTree>
    <p:extLst>
      <p:ext uri="{BB962C8B-B14F-4D97-AF65-F5344CB8AC3E}">
        <p14:creationId xmlns:p14="http://schemas.microsoft.com/office/powerpoint/2010/main" val="385380637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E15-E2A0-4973-A5BA-86D75A4BF655}"/>
              </a:ext>
            </a:extLst>
          </p:cNvPr>
          <p:cNvSpPr>
            <a:spLocks noGrp="1"/>
          </p:cNvSpPr>
          <p:nvPr>
            <p:ph type="title"/>
          </p:nvPr>
        </p:nvSpPr>
        <p:spPr/>
        <p:txBody>
          <a:bodyPr>
            <a:normAutofit/>
          </a:bodyPr>
          <a:lstStyle/>
          <a:p>
            <a:pPr algn="ctr"/>
            <a:r>
              <a:rPr lang="en-US" sz="4400" b="1" dirty="0">
                <a:solidFill>
                  <a:srgbClr val="00B050"/>
                </a:solidFill>
              </a:rPr>
              <a:t>TRUE</a:t>
            </a:r>
            <a:endParaRPr lang="en-US" sz="4400" dirty="0"/>
          </a:p>
        </p:txBody>
      </p:sp>
      <p:sp>
        <p:nvSpPr>
          <p:cNvPr id="3" name="Content Placeholder 2">
            <a:extLst>
              <a:ext uri="{FF2B5EF4-FFF2-40B4-BE49-F238E27FC236}">
                <a16:creationId xmlns:a16="http://schemas.microsoft.com/office/drawing/2014/main" id="{DCFCEB56-9A0B-4FF2-9B31-D23492ED6EBE}"/>
              </a:ext>
            </a:extLst>
          </p:cNvPr>
          <p:cNvSpPr>
            <a:spLocks noGrp="1"/>
          </p:cNvSpPr>
          <p:nvPr>
            <p:ph idx="1"/>
          </p:nvPr>
        </p:nvSpPr>
        <p:spPr/>
        <p:txBody>
          <a:bodyPr/>
          <a:lstStyle/>
          <a:p>
            <a:pPr marL="0" indent="0">
              <a:buNone/>
            </a:pPr>
            <a:r>
              <a:rPr lang="en-US" sz="2400" dirty="0"/>
              <a:t>The </a:t>
            </a:r>
            <a:r>
              <a:rPr lang="en-US" sz="2400" b="1" u="sng" dirty="0"/>
              <a:t>risk of fatal falls across all industries increases with age</a:t>
            </a:r>
            <a:r>
              <a:rPr lang="en-US" sz="2400" dirty="0"/>
              <a:t>. </a:t>
            </a:r>
          </a:p>
          <a:p>
            <a:endParaRPr lang="en-US" sz="2400" dirty="0"/>
          </a:p>
          <a:p>
            <a:r>
              <a:rPr lang="en-US" sz="2400" dirty="0"/>
              <a:t>20-24: 8.2 %</a:t>
            </a:r>
          </a:p>
          <a:p>
            <a:endParaRPr lang="en-US" sz="2400" dirty="0"/>
          </a:p>
          <a:p>
            <a:r>
              <a:rPr lang="en-US" sz="2400" dirty="0"/>
              <a:t>45-54: 16.8 %</a:t>
            </a:r>
          </a:p>
          <a:p>
            <a:r>
              <a:rPr lang="en-US" sz="2400" dirty="0"/>
              <a:t>55-64: 20.7 %</a:t>
            </a:r>
          </a:p>
          <a:p>
            <a:r>
              <a:rPr lang="en-US" sz="2400" dirty="0"/>
              <a:t>65 and older: 27.3 %</a:t>
            </a:r>
          </a:p>
          <a:p>
            <a:endParaRPr lang="en-US" dirty="0"/>
          </a:p>
        </p:txBody>
      </p:sp>
      <p:sp>
        <p:nvSpPr>
          <p:cNvPr id="4" name="TextBox 3">
            <a:extLst>
              <a:ext uri="{FF2B5EF4-FFF2-40B4-BE49-F238E27FC236}">
                <a16:creationId xmlns:a16="http://schemas.microsoft.com/office/drawing/2014/main" id="{3B0FCD0D-CB57-46F9-BAAA-BFF57348E8D2}"/>
              </a:ext>
            </a:extLst>
          </p:cNvPr>
          <p:cNvSpPr txBox="1"/>
          <p:nvPr/>
        </p:nvSpPr>
        <p:spPr>
          <a:xfrm>
            <a:off x="197853" y="6390105"/>
            <a:ext cx="11994147" cy="261610"/>
          </a:xfrm>
          <a:prstGeom prst="rect">
            <a:avLst/>
          </a:prstGeom>
          <a:noFill/>
        </p:spPr>
        <p:txBody>
          <a:bodyPr wrap="square" rtlCol="0">
            <a:spAutoFit/>
          </a:bodyPr>
          <a:lstStyle/>
          <a:p>
            <a:r>
              <a:rPr lang="en-US" sz="1100" dirty="0">
                <a:hlinkClick r:id="rId3"/>
              </a:rPr>
              <a:t>https://www.safetyandhealthmagazine.com/articles/15023-aging-workers</a:t>
            </a:r>
            <a:endParaRPr lang="en-US" sz="1100" dirty="0"/>
          </a:p>
        </p:txBody>
      </p:sp>
    </p:spTree>
    <p:extLst>
      <p:ext uri="{BB962C8B-B14F-4D97-AF65-F5344CB8AC3E}">
        <p14:creationId xmlns:p14="http://schemas.microsoft.com/office/powerpoint/2010/main" val="325068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C4C8-DD5E-43C0-9A10-94FA2F2C26D6}"/>
              </a:ext>
            </a:extLst>
          </p:cNvPr>
          <p:cNvSpPr>
            <a:spLocks noGrp="1"/>
          </p:cNvSpPr>
          <p:nvPr>
            <p:ph type="title"/>
          </p:nvPr>
        </p:nvSpPr>
        <p:spPr/>
        <p:txBody>
          <a:bodyPr/>
          <a:lstStyle/>
          <a:p>
            <a:r>
              <a:rPr lang="en-US" dirty="0"/>
              <a:t>on the job</a:t>
            </a:r>
          </a:p>
        </p:txBody>
      </p:sp>
      <p:sp>
        <p:nvSpPr>
          <p:cNvPr id="3" name="Content Placeholder 2">
            <a:extLst>
              <a:ext uri="{FF2B5EF4-FFF2-40B4-BE49-F238E27FC236}">
                <a16:creationId xmlns:a16="http://schemas.microsoft.com/office/drawing/2014/main" id="{99CC317C-0F3B-4330-AF55-9C725A53C3F3}"/>
              </a:ext>
            </a:extLst>
          </p:cNvPr>
          <p:cNvSpPr>
            <a:spLocks noGrp="1"/>
          </p:cNvSpPr>
          <p:nvPr>
            <p:ph idx="1"/>
          </p:nvPr>
        </p:nvSpPr>
        <p:spPr/>
        <p:txBody>
          <a:bodyPr/>
          <a:lstStyle/>
          <a:p>
            <a:r>
              <a:rPr lang="en-US" sz="2400" dirty="0"/>
              <a:t>OLDER WORKERS:</a:t>
            </a:r>
          </a:p>
          <a:p>
            <a:pPr lvl="1"/>
            <a:r>
              <a:rPr lang="en-US" sz="2200" dirty="0"/>
              <a:t>Tend to have fewer work related injuries than younger colleagues</a:t>
            </a:r>
          </a:p>
          <a:p>
            <a:pPr lvl="2"/>
            <a:r>
              <a:rPr lang="en-US" sz="2200" dirty="0"/>
              <a:t>Older workers are experienced workers</a:t>
            </a:r>
          </a:p>
          <a:p>
            <a:pPr lvl="2"/>
            <a:r>
              <a:rPr lang="en-US" sz="2200" dirty="0"/>
              <a:t>They are aware of and respect their own limitations</a:t>
            </a:r>
          </a:p>
          <a:p>
            <a:pPr lvl="2"/>
            <a:r>
              <a:rPr lang="en-US" sz="2200" dirty="0"/>
              <a:t>Increased caution</a:t>
            </a:r>
          </a:p>
          <a:p>
            <a:pPr lvl="2"/>
            <a:endParaRPr lang="en-US" sz="2200" dirty="0"/>
          </a:p>
          <a:p>
            <a:pPr lvl="1"/>
            <a:r>
              <a:rPr lang="en-US" sz="2200" dirty="0"/>
              <a:t>Injuries</a:t>
            </a:r>
          </a:p>
          <a:p>
            <a:pPr lvl="2"/>
            <a:r>
              <a:rPr lang="en-US" sz="2200" dirty="0"/>
              <a:t>Require more time to heal</a:t>
            </a:r>
          </a:p>
          <a:p>
            <a:pPr lvl="2"/>
            <a:r>
              <a:rPr lang="en-US" sz="2200" dirty="0"/>
              <a:t>More likely to be fatal</a:t>
            </a:r>
          </a:p>
          <a:p>
            <a:pPr lvl="1"/>
            <a:endParaRPr lang="en-US" dirty="0"/>
          </a:p>
          <a:p>
            <a:pPr lvl="2"/>
            <a:endParaRPr lang="en-US" dirty="0"/>
          </a:p>
          <a:p>
            <a:pPr lvl="1"/>
            <a:endParaRPr lang="en-US" dirty="0"/>
          </a:p>
        </p:txBody>
      </p:sp>
      <p:sp>
        <p:nvSpPr>
          <p:cNvPr id="4" name="TextBox 3">
            <a:extLst>
              <a:ext uri="{FF2B5EF4-FFF2-40B4-BE49-F238E27FC236}">
                <a16:creationId xmlns:a16="http://schemas.microsoft.com/office/drawing/2014/main" id="{1E34E127-4036-4040-8ECB-7C99994119F9}"/>
              </a:ext>
            </a:extLst>
          </p:cNvPr>
          <p:cNvSpPr txBox="1"/>
          <p:nvPr/>
        </p:nvSpPr>
        <p:spPr>
          <a:xfrm>
            <a:off x="423949" y="6355844"/>
            <a:ext cx="11321935"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261597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8000">
              <a:schemeClr val="accent6">
                <a:lumMod val="75000"/>
              </a:schemeClr>
            </a:gs>
            <a:gs pos="99000">
              <a:schemeClr val="accent3">
                <a:lumMod val="20000"/>
                <a:lumOff val="80000"/>
              </a:schemeClr>
            </a:gs>
            <a:gs pos="100000">
              <a:schemeClr val="accent3">
                <a:lumMod val="20000"/>
                <a:lumOff val="80000"/>
              </a:schemeClr>
            </a:gs>
            <a:gs pos="100000">
              <a:schemeClr val="accent1">
                <a:lumMod val="45000"/>
                <a:lumOff val="55000"/>
              </a:schemeClr>
            </a:gs>
            <a:gs pos="100000">
              <a:schemeClr val="accent3">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EFD5-5826-4CFF-A942-2BDADCD1F7E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0B78AB4-39EF-4A95-8814-C4153BFD1E10}"/>
              </a:ext>
            </a:extLst>
          </p:cNvPr>
          <p:cNvPicPr>
            <a:picLocks noGrp="1" noChangeAspect="1"/>
          </p:cNvPicPr>
          <p:nvPr>
            <p:ph idx="1"/>
          </p:nvPr>
        </p:nvPicPr>
        <p:blipFill>
          <a:blip r:embed="rId3"/>
          <a:stretch>
            <a:fillRect/>
          </a:stretch>
        </p:blipFill>
        <p:spPr>
          <a:xfrm>
            <a:off x="327991" y="764373"/>
            <a:ext cx="11469757" cy="5329254"/>
          </a:xfrm>
          <a:prstGeom prst="rect">
            <a:avLst/>
          </a:prstGeom>
        </p:spPr>
      </p:pic>
      <p:sp>
        <p:nvSpPr>
          <p:cNvPr id="5" name="TextBox 4">
            <a:extLst>
              <a:ext uri="{FF2B5EF4-FFF2-40B4-BE49-F238E27FC236}">
                <a16:creationId xmlns:a16="http://schemas.microsoft.com/office/drawing/2014/main" id="{5F964970-28E9-4826-8140-5D2EE9DFFF01}"/>
              </a:ext>
            </a:extLst>
          </p:cNvPr>
          <p:cNvSpPr txBox="1"/>
          <p:nvPr/>
        </p:nvSpPr>
        <p:spPr>
          <a:xfrm>
            <a:off x="254000" y="6311900"/>
            <a:ext cx="10236200" cy="246221"/>
          </a:xfrm>
          <a:prstGeom prst="rect">
            <a:avLst/>
          </a:prstGeom>
          <a:noFill/>
        </p:spPr>
        <p:txBody>
          <a:bodyPr wrap="square" rtlCol="0">
            <a:spAutoFit/>
          </a:bodyPr>
          <a:lstStyle/>
          <a:p>
            <a:r>
              <a:rPr lang="en-US" sz="1000" dirty="0"/>
              <a:t>https://www.bls.gov/iif/soii-chart-data-2017.htm</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D7D9F93-DA38-4922-B489-F092C369F868}"/>
                  </a:ext>
                </a:extLst>
              </p14:cNvPr>
              <p14:cNvContentPartPr/>
              <p14:nvPr/>
            </p14:nvContentPartPr>
            <p14:xfrm>
              <a:off x="10176139" y="4286613"/>
              <a:ext cx="874440" cy="360"/>
            </p14:xfrm>
          </p:contentPart>
        </mc:Choice>
        <mc:Fallback xmlns="">
          <p:pic>
            <p:nvPicPr>
              <p:cNvPr id="6" name="Ink 5">
                <a:extLst>
                  <a:ext uri="{FF2B5EF4-FFF2-40B4-BE49-F238E27FC236}">
                    <a16:creationId xmlns:a16="http://schemas.microsoft.com/office/drawing/2014/main" id="{0D7D9F93-DA38-4922-B489-F092C369F868}"/>
                  </a:ext>
                </a:extLst>
              </p:cNvPr>
              <p:cNvPicPr/>
              <p:nvPr/>
            </p:nvPicPr>
            <p:blipFill>
              <a:blip r:embed="rId5"/>
              <a:stretch>
                <a:fillRect/>
              </a:stretch>
            </p:blipFill>
            <p:spPr>
              <a:xfrm>
                <a:off x="10122499" y="4178613"/>
                <a:ext cx="982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9357A97-2CFE-4887-9CA9-43DBA4C53196}"/>
                  </a:ext>
                </a:extLst>
              </p14:cNvPr>
              <p14:cNvContentPartPr/>
              <p14:nvPr/>
            </p14:nvContentPartPr>
            <p14:xfrm>
              <a:off x="2900179" y="4296333"/>
              <a:ext cx="1406160" cy="10080"/>
            </p14:xfrm>
          </p:contentPart>
        </mc:Choice>
        <mc:Fallback xmlns="">
          <p:pic>
            <p:nvPicPr>
              <p:cNvPr id="7" name="Ink 6">
                <a:extLst>
                  <a:ext uri="{FF2B5EF4-FFF2-40B4-BE49-F238E27FC236}">
                    <a16:creationId xmlns:a16="http://schemas.microsoft.com/office/drawing/2014/main" id="{B9357A97-2CFE-4887-9CA9-43DBA4C53196}"/>
                  </a:ext>
                </a:extLst>
              </p:cNvPr>
              <p:cNvPicPr/>
              <p:nvPr/>
            </p:nvPicPr>
            <p:blipFill>
              <a:blip r:embed="rId7"/>
              <a:stretch>
                <a:fillRect/>
              </a:stretch>
            </p:blipFill>
            <p:spPr>
              <a:xfrm>
                <a:off x="2846179" y="4188333"/>
                <a:ext cx="15138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C1D054DF-35FF-42EF-B47F-FD1302271424}"/>
                  </a:ext>
                </a:extLst>
              </p14:cNvPr>
              <p14:cNvContentPartPr/>
              <p14:nvPr/>
            </p14:nvContentPartPr>
            <p14:xfrm>
              <a:off x="11002339" y="4257093"/>
              <a:ext cx="638280" cy="10440"/>
            </p14:xfrm>
          </p:contentPart>
        </mc:Choice>
        <mc:Fallback xmlns="">
          <p:pic>
            <p:nvPicPr>
              <p:cNvPr id="8" name="Ink 7">
                <a:extLst>
                  <a:ext uri="{FF2B5EF4-FFF2-40B4-BE49-F238E27FC236}">
                    <a16:creationId xmlns:a16="http://schemas.microsoft.com/office/drawing/2014/main" id="{C1D054DF-35FF-42EF-B47F-FD1302271424}"/>
                  </a:ext>
                </a:extLst>
              </p:cNvPr>
              <p:cNvPicPr/>
              <p:nvPr/>
            </p:nvPicPr>
            <p:blipFill>
              <a:blip r:embed="rId9"/>
              <a:stretch>
                <a:fillRect/>
              </a:stretch>
            </p:blipFill>
            <p:spPr>
              <a:xfrm>
                <a:off x="10948699" y="4149093"/>
                <a:ext cx="745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5B4AA960-F08F-4C61-8D25-48D345422197}"/>
                  </a:ext>
                </a:extLst>
              </p14:cNvPr>
              <p14:cNvContentPartPr/>
              <p14:nvPr/>
            </p14:nvContentPartPr>
            <p14:xfrm>
              <a:off x="4886299" y="1000893"/>
              <a:ext cx="4197960" cy="43200"/>
            </p14:xfrm>
          </p:contentPart>
        </mc:Choice>
        <mc:Fallback xmlns="">
          <p:pic>
            <p:nvPicPr>
              <p:cNvPr id="9" name="Ink 8">
                <a:extLst>
                  <a:ext uri="{FF2B5EF4-FFF2-40B4-BE49-F238E27FC236}">
                    <a16:creationId xmlns:a16="http://schemas.microsoft.com/office/drawing/2014/main" id="{5B4AA960-F08F-4C61-8D25-48D345422197}"/>
                  </a:ext>
                </a:extLst>
              </p:cNvPr>
              <p:cNvPicPr/>
              <p:nvPr/>
            </p:nvPicPr>
            <p:blipFill>
              <a:blip r:embed="rId11"/>
              <a:stretch>
                <a:fillRect/>
              </a:stretch>
            </p:blipFill>
            <p:spPr>
              <a:xfrm>
                <a:off x="4832299" y="893253"/>
                <a:ext cx="4305600" cy="258840"/>
              </a:xfrm>
              <a:prstGeom prst="rect">
                <a:avLst/>
              </a:prstGeom>
            </p:spPr>
          </p:pic>
        </mc:Fallback>
      </mc:AlternateContent>
    </p:spTree>
    <p:extLst>
      <p:ext uri="{BB962C8B-B14F-4D97-AF65-F5344CB8AC3E}">
        <p14:creationId xmlns:p14="http://schemas.microsoft.com/office/powerpoint/2010/main" val="19941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E41D-84BA-49F4-AB02-7A5C5F6D0D44}"/>
              </a:ext>
            </a:extLst>
          </p:cNvPr>
          <p:cNvSpPr>
            <a:spLocks noGrp="1"/>
          </p:cNvSpPr>
          <p:nvPr>
            <p:ph type="title"/>
          </p:nvPr>
        </p:nvSpPr>
        <p:spPr/>
        <p:txBody>
          <a:bodyPr/>
          <a:lstStyle/>
          <a:p>
            <a:r>
              <a:rPr lang="en-US" dirty="0"/>
              <a:t>Aging and physical changes</a:t>
            </a:r>
          </a:p>
        </p:txBody>
      </p:sp>
      <p:sp>
        <p:nvSpPr>
          <p:cNvPr id="3" name="Content Placeholder 2">
            <a:extLst>
              <a:ext uri="{FF2B5EF4-FFF2-40B4-BE49-F238E27FC236}">
                <a16:creationId xmlns:a16="http://schemas.microsoft.com/office/drawing/2014/main" id="{65608BF2-69F4-4BA0-AB07-322B15F471C3}"/>
              </a:ext>
            </a:extLst>
          </p:cNvPr>
          <p:cNvSpPr>
            <a:spLocks noGrp="1"/>
          </p:cNvSpPr>
          <p:nvPr>
            <p:ph idx="1"/>
          </p:nvPr>
        </p:nvSpPr>
        <p:spPr/>
        <p:txBody>
          <a:bodyPr>
            <a:normAutofit fontScale="92500" lnSpcReduction="10000"/>
          </a:bodyPr>
          <a:lstStyle/>
          <a:p>
            <a:r>
              <a:rPr lang="en-US" sz="2400" dirty="0"/>
              <a:t>MUSCULAR STRENGTH AND RANGE OF JOINT MOVEMENT (Muscles, bones, joints, ligaments, tendons)</a:t>
            </a:r>
          </a:p>
          <a:p>
            <a:endParaRPr lang="en-US" dirty="0"/>
          </a:p>
          <a:p>
            <a:pPr lvl="1"/>
            <a:r>
              <a:rPr lang="en-US" sz="2200" dirty="0"/>
              <a:t>15%-20% Loss of strength from ages 20-60</a:t>
            </a:r>
          </a:p>
          <a:p>
            <a:pPr lvl="1"/>
            <a:endParaRPr lang="en-US" dirty="0"/>
          </a:p>
          <a:p>
            <a:pPr lvl="1"/>
            <a:r>
              <a:rPr lang="en-US" sz="2200" dirty="0"/>
              <a:t>Musculoskeletal system weakens</a:t>
            </a:r>
          </a:p>
          <a:p>
            <a:pPr lvl="2"/>
            <a:r>
              <a:rPr lang="en-US" sz="2200" dirty="0"/>
              <a:t>Decreased capacity for load-bearing work</a:t>
            </a:r>
          </a:p>
          <a:p>
            <a:pPr lvl="2"/>
            <a:r>
              <a:rPr lang="en-US" sz="2200" dirty="0"/>
              <a:t>Working closer to maximum level compared to younger workers </a:t>
            </a:r>
          </a:p>
          <a:p>
            <a:pPr lvl="2"/>
            <a:r>
              <a:rPr lang="en-US" sz="2200" dirty="0"/>
              <a:t>Cartilage (padding between bones) deteriorates</a:t>
            </a:r>
          </a:p>
          <a:p>
            <a:pPr lvl="2"/>
            <a:r>
              <a:rPr lang="en-US" sz="2200" dirty="0"/>
              <a:t>Bones become more porous (more likely to fracture)</a:t>
            </a:r>
          </a:p>
          <a:p>
            <a:pPr lvl="2"/>
            <a:endParaRPr lang="en-US" sz="2200" dirty="0"/>
          </a:p>
          <a:p>
            <a:pPr lvl="1"/>
            <a:r>
              <a:rPr lang="en-US" sz="2200" dirty="0"/>
              <a:t>Loss of range of motion and flexibility</a:t>
            </a:r>
          </a:p>
        </p:txBody>
      </p:sp>
      <p:sp>
        <p:nvSpPr>
          <p:cNvPr id="4" name="TextBox 3">
            <a:extLst>
              <a:ext uri="{FF2B5EF4-FFF2-40B4-BE49-F238E27FC236}">
                <a16:creationId xmlns:a16="http://schemas.microsoft.com/office/drawing/2014/main" id="{D461CDD5-F47C-444A-B869-286D15A53E50}"/>
              </a:ext>
            </a:extLst>
          </p:cNvPr>
          <p:cNvSpPr txBox="1"/>
          <p:nvPr/>
        </p:nvSpPr>
        <p:spPr>
          <a:xfrm>
            <a:off x="384313" y="6520070"/>
            <a:ext cx="11516139" cy="246221"/>
          </a:xfrm>
          <a:prstGeom prst="rect">
            <a:avLst/>
          </a:prstGeom>
          <a:noFill/>
        </p:spPr>
        <p:txBody>
          <a:bodyPr wrap="square" rtlCol="0">
            <a:spAutoFit/>
          </a:bodyPr>
          <a:lstStyle/>
          <a:p>
            <a:r>
              <a:rPr lang="en-US" sz="1000" u="sng" dirty="0">
                <a:hlinkClick r:id="rId3"/>
              </a:rPr>
              <a:t>https://www.ccohs.ca/oshanswers/psychosocial/aging_workers.html</a:t>
            </a:r>
            <a:r>
              <a:rPr lang="en-US" sz="1000" u="sng" dirty="0"/>
              <a:t> </a:t>
            </a:r>
            <a:endParaRPr lang="en-US" sz="1000" dirty="0"/>
          </a:p>
        </p:txBody>
      </p:sp>
    </p:spTree>
    <p:extLst>
      <p:ext uri="{BB962C8B-B14F-4D97-AF65-F5344CB8AC3E}">
        <p14:creationId xmlns:p14="http://schemas.microsoft.com/office/powerpoint/2010/main" val="39654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7978-2E77-460D-AD47-B45E1D44FA07}"/>
              </a:ext>
            </a:extLst>
          </p:cNvPr>
          <p:cNvSpPr>
            <a:spLocks noGrp="1"/>
          </p:cNvSpPr>
          <p:nvPr>
            <p:ph type="title"/>
          </p:nvPr>
        </p:nvSpPr>
        <p:spPr/>
        <p:txBody>
          <a:bodyPr/>
          <a:lstStyle/>
          <a:p>
            <a:r>
              <a:rPr lang="en-US" dirty="0"/>
              <a:t>Employer - to do</a:t>
            </a:r>
          </a:p>
        </p:txBody>
      </p:sp>
      <p:sp>
        <p:nvSpPr>
          <p:cNvPr id="3" name="Content Placeholder 2">
            <a:extLst>
              <a:ext uri="{FF2B5EF4-FFF2-40B4-BE49-F238E27FC236}">
                <a16:creationId xmlns:a16="http://schemas.microsoft.com/office/drawing/2014/main" id="{4EBACB2C-4B3B-4ADE-87EF-5808D619AE45}"/>
              </a:ext>
            </a:extLst>
          </p:cNvPr>
          <p:cNvSpPr>
            <a:spLocks noGrp="1"/>
          </p:cNvSpPr>
          <p:nvPr>
            <p:ph idx="1"/>
          </p:nvPr>
        </p:nvSpPr>
        <p:spPr/>
        <p:txBody>
          <a:bodyPr/>
          <a:lstStyle/>
          <a:p>
            <a:r>
              <a:rPr lang="en-US" dirty="0"/>
              <a:t>Provide equipment for lifting and moving loads.</a:t>
            </a:r>
          </a:p>
          <a:p>
            <a:r>
              <a:rPr lang="en-US" dirty="0"/>
              <a:t>Minimize need for lifting.</a:t>
            </a:r>
          </a:p>
          <a:p>
            <a:pPr lvl="1"/>
            <a:r>
              <a:rPr lang="en-US" sz="2200" dirty="0"/>
              <a:t>Store at lower levels or pack in smaller quantities</a:t>
            </a:r>
          </a:p>
          <a:p>
            <a:r>
              <a:rPr lang="en-US" dirty="0"/>
              <a:t>Provide ergonomic friendly work stations.	</a:t>
            </a:r>
          </a:p>
          <a:p>
            <a:pPr lvl="1"/>
            <a:r>
              <a:rPr lang="en-US" sz="2200" dirty="0"/>
              <a:t>Grip-friendly tools, Adjustable seating</a:t>
            </a:r>
          </a:p>
          <a:p>
            <a:r>
              <a:rPr lang="en-US" dirty="0"/>
              <a:t>Train – Lifting, Bending, Stretching</a:t>
            </a:r>
          </a:p>
          <a:p>
            <a:r>
              <a:rPr lang="en-US" dirty="0"/>
              <a:t>Offer stretch breaks</a:t>
            </a:r>
          </a:p>
          <a:p>
            <a:r>
              <a:rPr lang="en-US" dirty="0"/>
              <a:t>Mark steps, floors and inspect walking surfaces</a:t>
            </a:r>
          </a:p>
          <a:p>
            <a:endParaRPr lang="en-US" dirty="0"/>
          </a:p>
        </p:txBody>
      </p:sp>
      <p:sp>
        <p:nvSpPr>
          <p:cNvPr id="4" name="TextBox 3">
            <a:extLst>
              <a:ext uri="{FF2B5EF4-FFF2-40B4-BE49-F238E27FC236}">
                <a16:creationId xmlns:a16="http://schemas.microsoft.com/office/drawing/2014/main" id="{ACD47139-047C-4EB6-BC2C-98D6D64BE87B}"/>
              </a:ext>
            </a:extLst>
          </p:cNvPr>
          <p:cNvSpPr txBox="1"/>
          <p:nvPr/>
        </p:nvSpPr>
        <p:spPr>
          <a:xfrm>
            <a:off x="225287" y="6533322"/>
            <a:ext cx="11280913" cy="246221"/>
          </a:xfrm>
          <a:prstGeom prst="rect">
            <a:avLst/>
          </a:prstGeom>
          <a:noFill/>
        </p:spPr>
        <p:txBody>
          <a:bodyPr wrap="square" rtlCol="0">
            <a:spAutoFit/>
          </a:bodyPr>
          <a:lstStyle/>
          <a:p>
            <a:r>
              <a:rPr lang="en-US" sz="1000" dirty="0"/>
              <a:t>https://alis.alberta.ca/media/2894/agingworkforce.pdf</a:t>
            </a:r>
          </a:p>
        </p:txBody>
      </p:sp>
    </p:spTree>
    <p:extLst>
      <p:ext uri="{BB962C8B-B14F-4D97-AF65-F5344CB8AC3E}">
        <p14:creationId xmlns:p14="http://schemas.microsoft.com/office/powerpoint/2010/main" val="260762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E41D-84BA-49F4-AB02-7A5C5F6D0D44}"/>
              </a:ext>
            </a:extLst>
          </p:cNvPr>
          <p:cNvSpPr>
            <a:spLocks noGrp="1"/>
          </p:cNvSpPr>
          <p:nvPr>
            <p:ph type="title"/>
          </p:nvPr>
        </p:nvSpPr>
        <p:spPr/>
        <p:txBody>
          <a:bodyPr/>
          <a:lstStyle/>
          <a:p>
            <a:r>
              <a:rPr lang="en-US" dirty="0"/>
              <a:t>Aging and physical changes</a:t>
            </a:r>
          </a:p>
        </p:txBody>
      </p:sp>
      <p:sp>
        <p:nvSpPr>
          <p:cNvPr id="3" name="Content Placeholder 2">
            <a:extLst>
              <a:ext uri="{FF2B5EF4-FFF2-40B4-BE49-F238E27FC236}">
                <a16:creationId xmlns:a16="http://schemas.microsoft.com/office/drawing/2014/main" id="{65608BF2-69F4-4BA0-AB07-322B15F471C3}"/>
              </a:ext>
            </a:extLst>
          </p:cNvPr>
          <p:cNvSpPr>
            <a:spLocks noGrp="1"/>
          </p:cNvSpPr>
          <p:nvPr>
            <p:ph idx="1"/>
          </p:nvPr>
        </p:nvSpPr>
        <p:spPr/>
        <p:txBody>
          <a:bodyPr/>
          <a:lstStyle/>
          <a:p>
            <a:r>
              <a:rPr lang="en-US" dirty="0"/>
              <a:t>CARDIOVASCULAR AND RESPIRATORY SYSTEM</a:t>
            </a:r>
          </a:p>
          <a:p>
            <a:endParaRPr lang="en-US" dirty="0"/>
          </a:p>
          <a:p>
            <a:pPr lvl="1"/>
            <a:r>
              <a:rPr lang="en-US" dirty="0"/>
              <a:t>Ability of the heart, lungs, and circulatory system to carry oxygen decreases</a:t>
            </a:r>
          </a:p>
          <a:p>
            <a:pPr lvl="2"/>
            <a:r>
              <a:rPr lang="en-US" b="1" dirty="0"/>
              <a:t>AGES 30-65 </a:t>
            </a:r>
            <a:r>
              <a:rPr lang="en-US" dirty="0"/>
              <a:t>– Breathing capacity can reduce by 40% </a:t>
            </a:r>
          </a:p>
          <a:p>
            <a:pPr lvl="3"/>
            <a:r>
              <a:rPr lang="en-US" dirty="0"/>
              <a:t>Reduction in physical labor ability</a:t>
            </a:r>
          </a:p>
          <a:p>
            <a:pPr lvl="3"/>
            <a:endParaRPr lang="en-US" dirty="0"/>
          </a:p>
          <a:p>
            <a:pPr lvl="1"/>
            <a:r>
              <a:rPr lang="en-US" dirty="0"/>
              <a:t>Constriction of blood vessels</a:t>
            </a:r>
          </a:p>
          <a:p>
            <a:pPr lvl="3"/>
            <a:r>
              <a:rPr lang="en-US" dirty="0"/>
              <a:t>Reduction in ability to regulate body temperature</a:t>
            </a:r>
          </a:p>
          <a:p>
            <a:pPr lvl="4"/>
            <a:r>
              <a:rPr lang="en-US" dirty="0"/>
              <a:t>Increases risk of hyperthermia (heat stroke)/hypothermia (frost bite)</a:t>
            </a:r>
          </a:p>
        </p:txBody>
      </p:sp>
      <p:sp>
        <p:nvSpPr>
          <p:cNvPr id="4" name="TextBox 3">
            <a:extLst>
              <a:ext uri="{FF2B5EF4-FFF2-40B4-BE49-F238E27FC236}">
                <a16:creationId xmlns:a16="http://schemas.microsoft.com/office/drawing/2014/main" id="{D461CDD5-F47C-444A-B869-286D15A53E50}"/>
              </a:ext>
            </a:extLst>
          </p:cNvPr>
          <p:cNvSpPr txBox="1"/>
          <p:nvPr/>
        </p:nvSpPr>
        <p:spPr>
          <a:xfrm>
            <a:off x="384313" y="6520070"/>
            <a:ext cx="11516139" cy="246221"/>
          </a:xfrm>
          <a:prstGeom prst="rect">
            <a:avLst/>
          </a:prstGeom>
          <a:noFill/>
        </p:spPr>
        <p:txBody>
          <a:bodyPr wrap="square" rtlCol="0">
            <a:spAutoFit/>
          </a:bodyPr>
          <a:lstStyle/>
          <a:p>
            <a:r>
              <a:rPr lang="en-US" sz="1000" u="sng" dirty="0">
                <a:hlinkClick r:id="rId3"/>
              </a:rPr>
              <a:t>https://www.ccohs.ca/oshanswers/psychosocial/aging_workers.html</a:t>
            </a:r>
            <a:r>
              <a:rPr lang="en-US" sz="1000" u="sng" dirty="0"/>
              <a:t> </a:t>
            </a:r>
            <a:endParaRPr lang="en-US" sz="1000" dirty="0"/>
          </a:p>
        </p:txBody>
      </p:sp>
    </p:spTree>
    <p:extLst>
      <p:ext uri="{BB962C8B-B14F-4D97-AF65-F5344CB8AC3E}">
        <p14:creationId xmlns:p14="http://schemas.microsoft.com/office/powerpoint/2010/main" val="118036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BBCB-945A-4B43-A736-DED554447264}"/>
              </a:ext>
            </a:extLst>
          </p:cNvPr>
          <p:cNvSpPr>
            <a:spLocks noGrp="1"/>
          </p:cNvSpPr>
          <p:nvPr>
            <p:ph type="title"/>
          </p:nvPr>
        </p:nvSpPr>
        <p:spPr/>
        <p:txBody>
          <a:bodyPr/>
          <a:lstStyle/>
          <a:p>
            <a:r>
              <a:rPr lang="en-US" b="1" dirty="0">
                <a:solidFill>
                  <a:srgbClr val="FF0000"/>
                </a:solidFill>
              </a:rPr>
              <a:t>FIRST AID</a:t>
            </a:r>
          </a:p>
        </p:txBody>
      </p:sp>
      <p:sp>
        <p:nvSpPr>
          <p:cNvPr id="6" name="TextBox 5">
            <a:extLst>
              <a:ext uri="{FF2B5EF4-FFF2-40B4-BE49-F238E27FC236}">
                <a16:creationId xmlns:a16="http://schemas.microsoft.com/office/drawing/2014/main" id="{9A8A3074-B21C-4BE5-9197-FD58D1EEAAC3}"/>
              </a:ext>
            </a:extLst>
          </p:cNvPr>
          <p:cNvSpPr txBox="1"/>
          <p:nvPr/>
        </p:nvSpPr>
        <p:spPr>
          <a:xfrm>
            <a:off x="874643" y="6450496"/>
            <a:ext cx="8816009" cy="246221"/>
          </a:xfrm>
          <a:prstGeom prst="rect">
            <a:avLst/>
          </a:prstGeom>
          <a:noFill/>
        </p:spPr>
        <p:txBody>
          <a:bodyPr wrap="square" rtlCol="0">
            <a:spAutoFit/>
          </a:bodyPr>
          <a:lstStyle/>
          <a:p>
            <a:r>
              <a:rPr lang="en-US" sz="1000" dirty="0">
                <a:hlinkClick r:id="rId3"/>
              </a:rPr>
              <a:t>https://www.heart.org/idc/groups/heart-public/@wcm/@sop/@smd/documents/downloadable/ucm_449846.pdf</a:t>
            </a:r>
            <a:r>
              <a:rPr lang="en-US" sz="1000" dirty="0"/>
              <a:t> </a:t>
            </a:r>
          </a:p>
        </p:txBody>
      </p:sp>
      <p:pic>
        <p:nvPicPr>
          <p:cNvPr id="5" name="Picture 4" descr="A drawing of a person&#10;&#10;Description generated with high confidence">
            <a:extLst>
              <a:ext uri="{FF2B5EF4-FFF2-40B4-BE49-F238E27FC236}">
                <a16:creationId xmlns:a16="http://schemas.microsoft.com/office/drawing/2014/main" id="{DD8EACA6-8233-4ED1-B776-7340B01E0B56}"/>
              </a:ext>
            </a:extLst>
          </p:cNvPr>
          <p:cNvPicPr>
            <a:picLocks noChangeAspect="1"/>
          </p:cNvPicPr>
          <p:nvPr/>
        </p:nvPicPr>
        <p:blipFill>
          <a:blip r:embed="rId4"/>
          <a:stretch>
            <a:fillRect/>
          </a:stretch>
        </p:blipFill>
        <p:spPr>
          <a:xfrm>
            <a:off x="8214277" y="2196549"/>
            <a:ext cx="2952750" cy="3009900"/>
          </a:xfrm>
          <a:prstGeom prst="rect">
            <a:avLst/>
          </a:prstGeom>
        </p:spPr>
      </p:pic>
      <p:sp>
        <p:nvSpPr>
          <p:cNvPr id="9" name="Content Placeholder 8">
            <a:extLst>
              <a:ext uri="{FF2B5EF4-FFF2-40B4-BE49-F238E27FC236}">
                <a16:creationId xmlns:a16="http://schemas.microsoft.com/office/drawing/2014/main" id="{D2CF3093-D91A-40C5-ADC5-BD2D6A2A3ADB}"/>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0665DAE3-F88B-4BE6-AFF2-C238E94686ED}"/>
              </a:ext>
            </a:extLst>
          </p:cNvPr>
          <p:cNvPicPr>
            <a:picLocks noChangeAspect="1"/>
          </p:cNvPicPr>
          <p:nvPr/>
        </p:nvPicPr>
        <p:blipFill>
          <a:blip r:embed="rId5"/>
          <a:stretch>
            <a:fillRect/>
          </a:stretch>
        </p:blipFill>
        <p:spPr>
          <a:xfrm>
            <a:off x="159026" y="161283"/>
            <a:ext cx="7837617" cy="6289213"/>
          </a:xfrm>
          <a:prstGeom prst="rect">
            <a:avLst/>
          </a:prstGeom>
        </p:spPr>
      </p:pic>
    </p:spTree>
    <p:extLst>
      <p:ext uri="{BB962C8B-B14F-4D97-AF65-F5344CB8AC3E}">
        <p14:creationId xmlns:p14="http://schemas.microsoft.com/office/powerpoint/2010/main" val="90521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7399-DF19-4BFE-9E06-6596015D5FAC}"/>
              </a:ext>
            </a:extLst>
          </p:cNvPr>
          <p:cNvSpPr>
            <a:spLocks noGrp="1"/>
          </p:cNvSpPr>
          <p:nvPr>
            <p:ph type="title"/>
          </p:nvPr>
        </p:nvSpPr>
        <p:spPr/>
        <p:txBody>
          <a:bodyPr/>
          <a:lstStyle/>
          <a:p>
            <a:r>
              <a:rPr lang="en-US" dirty="0"/>
              <a:t>Employer –  to do</a:t>
            </a:r>
          </a:p>
        </p:txBody>
      </p:sp>
      <p:sp>
        <p:nvSpPr>
          <p:cNvPr id="3" name="Content Placeholder 2">
            <a:extLst>
              <a:ext uri="{FF2B5EF4-FFF2-40B4-BE49-F238E27FC236}">
                <a16:creationId xmlns:a16="http://schemas.microsoft.com/office/drawing/2014/main" id="{8265015E-F0B9-4FBB-A996-EC2FFC20918F}"/>
              </a:ext>
            </a:extLst>
          </p:cNvPr>
          <p:cNvSpPr>
            <a:spLocks noGrp="1"/>
          </p:cNvSpPr>
          <p:nvPr>
            <p:ph idx="1"/>
          </p:nvPr>
        </p:nvSpPr>
        <p:spPr/>
        <p:txBody>
          <a:bodyPr/>
          <a:lstStyle/>
          <a:p>
            <a:r>
              <a:rPr lang="en-US" dirty="0"/>
              <a:t>Minimize lifting requirements</a:t>
            </a:r>
          </a:p>
          <a:p>
            <a:endParaRPr lang="en-US" dirty="0"/>
          </a:p>
          <a:p>
            <a:r>
              <a:rPr lang="en-US" dirty="0"/>
              <a:t>Avoid/Adjust work in extreme temperatures</a:t>
            </a:r>
          </a:p>
          <a:p>
            <a:endParaRPr lang="en-US" dirty="0"/>
          </a:p>
          <a:p>
            <a:r>
              <a:rPr lang="en-US" dirty="0"/>
              <a:t>Assign/Schedule work to avoid fatigue</a:t>
            </a:r>
          </a:p>
          <a:p>
            <a:endParaRPr lang="en-US" dirty="0"/>
          </a:p>
          <a:p>
            <a:r>
              <a:rPr lang="en-US" dirty="0"/>
              <a:t>Provide comfortable working temperature</a:t>
            </a:r>
          </a:p>
        </p:txBody>
      </p:sp>
    </p:spTree>
    <p:extLst>
      <p:ext uri="{BB962C8B-B14F-4D97-AF65-F5344CB8AC3E}">
        <p14:creationId xmlns:p14="http://schemas.microsoft.com/office/powerpoint/2010/main" val="1547638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E41D-84BA-49F4-AB02-7A5C5F6D0D44}"/>
              </a:ext>
            </a:extLst>
          </p:cNvPr>
          <p:cNvSpPr>
            <a:spLocks noGrp="1"/>
          </p:cNvSpPr>
          <p:nvPr>
            <p:ph type="title"/>
          </p:nvPr>
        </p:nvSpPr>
        <p:spPr/>
        <p:txBody>
          <a:bodyPr/>
          <a:lstStyle/>
          <a:p>
            <a:r>
              <a:rPr lang="en-US" dirty="0"/>
              <a:t>Aging and physical changes</a:t>
            </a:r>
          </a:p>
        </p:txBody>
      </p:sp>
      <p:sp>
        <p:nvSpPr>
          <p:cNvPr id="3" name="Content Placeholder 2">
            <a:extLst>
              <a:ext uri="{FF2B5EF4-FFF2-40B4-BE49-F238E27FC236}">
                <a16:creationId xmlns:a16="http://schemas.microsoft.com/office/drawing/2014/main" id="{65608BF2-69F4-4BA0-AB07-322B15F471C3}"/>
              </a:ext>
            </a:extLst>
          </p:cNvPr>
          <p:cNvSpPr>
            <a:spLocks noGrp="1"/>
          </p:cNvSpPr>
          <p:nvPr>
            <p:ph idx="1"/>
          </p:nvPr>
        </p:nvSpPr>
        <p:spPr/>
        <p:txBody>
          <a:bodyPr/>
          <a:lstStyle/>
          <a:p>
            <a:r>
              <a:rPr lang="en-US" dirty="0"/>
              <a:t>BALANCE</a:t>
            </a:r>
          </a:p>
          <a:p>
            <a:pPr lvl="1"/>
            <a:r>
              <a:rPr lang="en-US" dirty="0"/>
              <a:t>Frequency of accidents associated with losing balance increases with age</a:t>
            </a:r>
          </a:p>
          <a:p>
            <a:pPr lvl="1"/>
            <a:endParaRPr lang="en-US" dirty="0"/>
          </a:p>
          <a:p>
            <a:r>
              <a:rPr lang="en-US" dirty="0"/>
              <a:t>SLEEP</a:t>
            </a:r>
          </a:p>
          <a:p>
            <a:pPr lvl="1"/>
            <a:r>
              <a:rPr lang="en-US" dirty="0"/>
              <a:t>Aging negatively impacts body’s ability to regulate sleep – changing work hours, light, noise.</a:t>
            </a:r>
          </a:p>
          <a:p>
            <a:pPr lvl="1"/>
            <a:endParaRPr lang="en-US" dirty="0"/>
          </a:p>
          <a:p>
            <a:r>
              <a:rPr lang="en-US" dirty="0"/>
              <a:t>BODY TEMPERATURE</a:t>
            </a:r>
          </a:p>
          <a:p>
            <a:pPr lvl="1"/>
            <a:r>
              <a:rPr lang="en-US" dirty="0"/>
              <a:t>Less able to maintain internal temperature/adjust to external temperature</a:t>
            </a:r>
          </a:p>
          <a:p>
            <a:pPr lvl="2"/>
            <a:r>
              <a:rPr lang="en-US" dirty="0"/>
              <a:t>Overheated more easily</a:t>
            </a:r>
          </a:p>
          <a:p>
            <a:endParaRPr lang="en-US" dirty="0"/>
          </a:p>
        </p:txBody>
      </p:sp>
      <p:sp>
        <p:nvSpPr>
          <p:cNvPr id="4" name="TextBox 3">
            <a:extLst>
              <a:ext uri="{FF2B5EF4-FFF2-40B4-BE49-F238E27FC236}">
                <a16:creationId xmlns:a16="http://schemas.microsoft.com/office/drawing/2014/main" id="{D461CDD5-F47C-444A-B869-286D15A53E50}"/>
              </a:ext>
            </a:extLst>
          </p:cNvPr>
          <p:cNvSpPr txBox="1"/>
          <p:nvPr/>
        </p:nvSpPr>
        <p:spPr>
          <a:xfrm>
            <a:off x="384313" y="6520070"/>
            <a:ext cx="11516139" cy="246221"/>
          </a:xfrm>
          <a:prstGeom prst="rect">
            <a:avLst/>
          </a:prstGeom>
          <a:noFill/>
        </p:spPr>
        <p:txBody>
          <a:bodyPr wrap="square" rtlCol="0">
            <a:spAutoFit/>
          </a:bodyPr>
          <a:lstStyle/>
          <a:p>
            <a:r>
              <a:rPr lang="en-US" sz="1000" u="sng" dirty="0">
                <a:hlinkClick r:id="rId3"/>
              </a:rPr>
              <a:t>https://www.ccohs.ca/oshanswers/psychosocial/aging_workers.html</a:t>
            </a:r>
            <a:r>
              <a:rPr lang="en-US" sz="1000" u="sng" dirty="0"/>
              <a:t> </a:t>
            </a:r>
            <a:endParaRPr lang="en-US" sz="1000" dirty="0"/>
          </a:p>
        </p:txBody>
      </p:sp>
    </p:spTree>
    <p:extLst>
      <p:ext uri="{BB962C8B-B14F-4D97-AF65-F5344CB8AC3E}">
        <p14:creationId xmlns:p14="http://schemas.microsoft.com/office/powerpoint/2010/main" val="313411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3ABD-D0E3-47D8-90B3-B934991D8DF8}"/>
              </a:ext>
            </a:extLst>
          </p:cNvPr>
          <p:cNvSpPr>
            <a:spLocks noGrp="1"/>
          </p:cNvSpPr>
          <p:nvPr>
            <p:ph type="ctrTitle"/>
          </p:nvPr>
        </p:nvSpPr>
        <p:spPr>
          <a:xfrm>
            <a:off x="4687410" y="1803405"/>
            <a:ext cx="6132990" cy="1825096"/>
          </a:xfrm>
        </p:spPr>
        <p:txBody>
          <a:bodyPr>
            <a:normAutofit/>
          </a:bodyPr>
          <a:lstStyle/>
          <a:p>
            <a:r>
              <a:rPr lang="en-US" sz="5100" dirty="0"/>
              <a:t>Safety for senior workers	</a:t>
            </a:r>
          </a:p>
        </p:txBody>
      </p:sp>
      <p:sp>
        <p:nvSpPr>
          <p:cNvPr id="3" name="Subtitle 2">
            <a:extLst>
              <a:ext uri="{FF2B5EF4-FFF2-40B4-BE49-F238E27FC236}">
                <a16:creationId xmlns:a16="http://schemas.microsoft.com/office/drawing/2014/main" id="{81E299DB-DA3B-470C-A5C9-0C7233E62DB2}"/>
              </a:ext>
            </a:extLst>
          </p:cNvPr>
          <p:cNvSpPr>
            <a:spLocks noGrp="1"/>
          </p:cNvSpPr>
          <p:nvPr>
            <p:ph type="subTitle" idx="1"/>
          </p:nvPr>
        </p:nvSpPr>
        <p:spPr>
          <a:xfrm>
            <a:off x="4687410" y="3632201"/>
            <a:ext cx="6132990" cy="685800"/>
          </a:xfrm>
        </p:spPr>
        <p:txBody>
          <a:bodyPr>
            <a:normAutofit/>
          </a:bodyPr>
          <a:lstStyle/>
          <a:p>
            <a:r>
              <a:rPr lang="en-US" dirty="0"/>
              <a:t>						Colleen M. Bolha, CSP, CHST</a:t>
            </a:r>
          </a:p>
        </p:txBody>
      </p:sp>
      <p:pic>
        <p:nvPicPr>
          <p:cNvPr id="7" name="Graphic 6" descr="Construction Worker">
            <a:extLst>
              <a:ext uri="{FF2B5EF4-FFF2-40B4-BE49-F238E27FC236}">
                <a16:creationId xmlns:a16="http://schemas.microsoft.com/office/drawing/2014/main" id="{9A5076D8-6729-4976-BBA6-CAD9C0BF14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1659" y="1803405"/>
            <a:ext cx="2662321" cy="2662321"/>
          </a:xfrm>
          <a:prstGeom prst="rect">
            <a:avLst/>
          </a:prstGeom>
        </p:spPr>
      </p:pic>
    </p:spTree>
    <p:extLst>
      <p:ext uri="{BB962C8B-B14F-4D97-AF65-F5344CB8AC3E}">
        <p14:creationId xmlns:p14="http://schemas.microsoft.com/office/powerpoint/2010/main" val="3002045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E41D-84BA-49F4-AB02-7A5C5F6D0D44}"/>
              </a:ext>
            </a:extLst>
          </p:cNvPr>
          <p:cNvSpPr>
            <a:spLocks noGrp="1"/>
          </p:cNvSpPr>
          <p:nvPr>
            <p:ph type="title"/>
          </p:nvPr>
        </p:nvSpPr>
        <p:spPr/>
        <p:txBody>
          <a:bodyPr/>
          <a:lstStyle/>
          <a:p>
            <a:r>
              <a:rPr lang="en-US" dirty="0"/>
              <a:t>Aging and physical changes</a:t>
            </a:r>
          </a:p>
        </p:txBody>
      </p:sp>
      <p:sp>
        <p:nvSpPr>
          <p:cNvPr id="3" name="Content Placeholder 2">
            <a:extLst>
              <a:ext uri="{FF2B5EF4-FFF2-40B4-BE49-F238E27FC236}">
                <a16:creationId xmlns:a16="http://schemas.microsoft.com/office/drawing/2014/main" id="{65608BF2-69F4-4BA0-AB07-322B15F471C3}"/>
              </a:ext>
            </a:extLst>
          </p:cNvPr>
          <p:cNvSpPr>
            <a:spLocks noGrp="1"/>
          </p:cNvSpPr>
          <p:nvPr>
            <p:ph idx="1"/>
          </p:nvPr>
        </p:nvSpPr>
        <p:spPr>
          <a:xfrm>
            <a:off x="685800" y="2194560"/>
            <a:ext cx="10820400" cy="4086970"/>
          </a:xfrm>
        </p:spPr>
        <p:txBody>
          <a:bodyPr>
            <a:normAutofit/>
          </a:bodyPr>
          <a:lstStyle/>
          <a:p>
            <a:r>
              <a:rPr lang="en-US" dirty="0"/>
              <a:t>VISION</a:t>
            </a:r>
          </a:p>
          <a:p>
            <a:pPr lvl="1"/>
            <a:r>
              <a:rPr lang="en-US" dirty="0"/>
              <a:t>Difficulty seeing/reading from certain distances </a:t>
            </a:r>
          </a:p>
          <a:p>
            <a:pPr lvl="1"/>
            <a:r>
              <a:rPr lang="en-US" dirty="0"/>
              <a:t>Changes in peripheral vision</a:t>
            </a:r>
          </a:p>
          <a:p>
            <a:pPr lvl="1"/>
            <a:r>
              <a:rPr lang="en-US" dirty="0"/>
              <a:t>Changes in visual acuity (fuzzy)</a:t>
            </a:r>
          </a:p>
          <a:p>
            <a:pPr lvl="1"/>
            <a:r>
              <a:rPr lang="en-US" dirty="0"/>
              <a:t>Depth perception</a:t>
            </a:r>
          </a:p>
          <a:p>
            <a:pPr lvl="1"/>
            <a:r>
              <a:rPr lang="en-US" dirty="0"/>
              <a:t>Resistance to glare/light transmission</a:t>
            </a:r>
          </a:p>
          <a:p>
            <a:pPr lvl="2"/>
            <a:r>
              <a:rPr lang="en-US" dirty="0"/>
              <a:t>Lighting and avoiding small print are important</a:t>
            </a:r>
          </a:p>
          <a:p>
            <a:endParaRPr lang="en-US" dirty="0"/>
          </a:p>
          <a:p>
            <a:r>
              <a:rPr lang="en-US" dirty="0"/>
              <a:t>HEARING</a:t>
            </a:r>
          </a:p>
          <a:p>
            <a:pPr lvl="1"/>
            <a:r>
              <a:rPr lang="en-US" dirty="0"/>
              <a:t>Decrease in ability to hear higher pitched sounds</a:t>
            </a:r>
          </a:p>
          <a:p>
            <a:pPr lvl="2"/>
            <a:r>
              <a:rPr lang="en-US" dirty="0"/>
              <a:t>Difficulty with noisy environments/background noises</a:t>
            </a:r>
          </a:p>
        </p:txBody>
      </p:sp>
      <p:sp>
        <p:nvSpPr>
          <p:cNvPr id="4" name="TextBox 3">
            <a:extLst>
              <a:ext uri="{FF2B5EF4-FFF2-40B4-BE49-F238E27FC236}">
                <a16:creationId xmlns:a16="http://schemas.microsoft.com/office/drawing/2014/main" id="{D461CDD5-F47C-444A-B869-286D15A53E50}"/>
              </a:ext>
            </a:extLst>
          </p:cNvPr>
          <p:cNvSpPr txBox="1"/>
          <p:nvPr/>
        </p:nvSpPr>
        <p:spPr>
          <a:xfrm>
            <a:off x="384313" y="6520070"/>
            <a:ext cx="11516139" cy="246221"/>
          </a:xfrm>
          <a:prstGeom prst="rect">
            <a:avLst/>
          </a:prstGeom>
          <a:noFill/>
        </p:spPr>
        <p:txBody>
          <a:bodyPr wrap="square" rtlCol="0">
            <a:spAutoFit/>
          </a:bodyPr>
          <a:lstStyle/>
          <a:p>
            <a:r>
              <a:rPr lang="en-US" sz="1000" u="sng" dirty="0">
                <a:hlinkClick r:id="rId3"/>
              </a:rPr>
              <a:t>https://www.ccohs.ca/oshanswers/psychosocial/aging_workers.html</a:t>
            </a:r>
            <a:r>
              <a:rPr lang="en-US" sz="1000" u="sng" dirty="0"/>
              <a:t> </a:t>
            </a:r>
            <a:endParaRPr lang="en-US" sz="1000" dirty="0"/>
          </a:p>
        </p:txBody>
      </p:sp>
    </p:spTree>
    <p:extLst>
      <p:ext uri="{BB962C8B-B14F-4D97-AF65-F5344CB8AC3E}">
        <p14:creationId xmlns:p14="http://schemas.microsoft.com/office/powerpoint/2010/main" val="2305874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6EDE-D107-41AE-ADEA-DAE54F661E00}"/>
              </a:ext>
            </a:extLst>
          </p:cNvPr>
          <p:cNvSpPr>
            <a:spLocks noGrp="1"/>
          </p:cNvSpPr>
          <p:nvPr>
            <p:ph type="title"/>
          </p:nvPr>
        </p:nvSpPr>
        <p:spPr/>
        <p:txBody>
          <a:bodyPr/>
          <a:lstStyle/>
          <a:p>
            <a:r>
              <a:rPr lang="en-US" dirty="0"/>
              <a:t>Employer – to do</a:t>
            </a:r>
          </a:p>
        </p:txBody>
      </p:sp>
      <p:sp>
        <p:nvSpPr>
          <p:cNvPr id="3" name="Content Placeholder 2">
            <a:extLst>
              <a:ext uri="{FF2B5EF4-FFF2-40B4-BE49-F238E27FC236}">
                <a16:creationId xmlns:a16="http://schemas.microsoft.com/office/drawing/2014/main" id="{AC7139E0-3D16-41B6-9E80-2504701D27FA}"/>
              </a:ext>
            </a:extLst>
          </p:cNvPr>
          <p:cNvSpPr>
            <a:spLocks noGrp="1"/>
          </p:cNvSpPr>
          <p:nvPr>
            <p:ph idx="1"/>
          </p:nvPr>
        </p:nvSpPr>
        <p:spPr/>
        <p:txBody>
          <a:bodyPr>
            <a:normAutofit fontScale="85000" lnSpcReduction="20000"/>
          </a:bodyPr>
          <a:lstStyle/>
          <a:p>
            <a:r>
              <a:rPr lang="en-US" sz="2600" dirty="0"/>
              <a:t>Housekeeping</a:t>
            </a:r>
          </a:p>
          <a:p>
            <a:endParaRPr lang="en-US" sz="2600" dirty="0"/>
          </a:p>
          <a:p>
            <a:r>
              <a:rPr lang="en-US" sz="2600" dirty="0"/>
              <a:t>Adequate lighting</a:t>
            </a:r>
          </a:p>
          <a:p>
            <a:endParaRPr lang="en-US" sz="2600" dirty="0"/>
          </a:p>
          <a:p>
            <a:r>
              <a:rPr lang="en-US" sz="2600" dirty="0"/>
              <a:t>Use back-up warning systems (lights)</a:t>
            </a:r>
          </a:p>
          <a:p>
            <a:endParaRPr lang="en-US" sz="2600" dirty="0"/>
          </a:p>
          <a:p>
            <a:r>
              <a:rPr lang="en-US" sz="2600" dirty="0"/>
              <a:t>Reduce/Control workplace noise exposure</a:t>
            </a:r>
          </a:p>
          <a:p>
            <a:endParaRPr lang="en-US" sz="2600" dirty="0"/>
          </a:p>
          <a:p>
            <a:r>
              <a:rPr lang="en-US" sz="2600" dirty="0"/>
              <a:t>Provide PPE</a:t>
            </a:r>
          </a:p>
          <a:p>
            <a:endParaRPr lang="en-US" sz="2600" dirty="0"/>
          </a:p>
          <a:p>
            <a:r>
              <a:rPr lang="en-US" sz="2600" dirty="0"/>
              <a:t>Encourage regular medical examinations</a:t>
            </a:r>
          </a:p>
          <a:p>
            <a:endParaRPr lang="en-US" dirty="0"/>
          </a:p>
        </p:txBody>
      </p:sp>
    </p:spTree>
    <p:extLst>
      <p:ext uri="{BB962C8B-B14F-4D97-AF65-F5344CB8AC3E}">
        <p14:creationId xmlns:p14="http://schemas.microsoft.com/office/powerpoint/2010/main" val="208349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7A8A-845B-486B-B84F-EDA3BE373BF7}"/>
              </a:ext>
            </a:extLst>
          </p:cNvPr>
          <p:cNvSpPr>
            <a:spLocks noGrp="1"/>
          </p:cNvSpPr>
          <p:nvPr>
            <p:ph type="title"/>
          </p:nvPr>
        </p:nvSpPr>
        <p:spPr/>
        <p:txBody>
          <a:bodyPr/>
          <a:lstStyle/>
          <a:p>
            <a:r>
              <a:rPr lang="en-US" dirty="0"/>
              <a:t>Older workers rock! (and not in chairs)</a:t>
            </a:r>
          </a:p>
        </p:txBody>
      </p:sp>
      <p:sp>
        <p:nvSpPr>
          <p:cNvPr id="3" name="Content Placeholder 2">
            <a:extLst>
              <a:ext uri="{FF2B5EF4-FFF2-40B4-BE49-F238E27FC236}">
                <a16:creationId xmlns:a16="http://schemas.microsoft.com/office/drawing/2014/main" id="{BE320DE6-6BAE-4CD9-AD08-3BCDF7C73BA1}"/>
              </a:ext>
            </a:extLst>
          </p:cNvPr>
          <p:cNvSpPr>
            <a:spLocks noGrp="1"/>
          </p:cNvSpPr>
          <p:nvPr>
            <p:ph idx="1"/>
          </p:nvPr>
        </p:nvSpPr>
        <p:spPr/>
        <p:txBody>
          <a:bodyPr/>
          <a:lstStyle/>
          <a:p>
            <a:r>
              <a:rPr lang="en-US" dirty="0"/>
              <a:t>Knowledge:</a:t>
            </a:r>
          </a:p>
          <a:p>
            <a:pPr lvl="1"/>
            <a:r>
              <a:rPr lang="en-US" dirty="0"/>
              <a:t>Work experience</a:t>
            </a:r>
          </a:p>
          <a:p>
            <a:pPr lvl="1"/>
            <a:r>
              <a:rPr lang="en-US" dirty="0"/>
              <a:t>Life experience</a:t>
            </a:r>
          </a:p>
          <a:p>
            <a:pPr lvl="1"/>
            <a:endParaRPr lang="en-US" dirty="0"/>
          </a:p>
          <a:p>
            <a:r>
              <a:rPr lang="en-US" dirty="0"/>
              <a:t>More productive work habits</a:t>
            </a:r>
          </a:p>
          <a:p>
            <a:pPr lvl="1"/>
            <a:r>
              <a:rPr lang="en-US" dirty="0"/>
              <a:t>Safer work habits – follow rules</a:t>
            </a:r>
          </a:p>
          <a:p>
            <a:endParaRPr lang="en-US" dirty="0"/>
          </a:p>
          <a:p>
            <a:r>
              <a:rPr lang="en-US" dirty="0"/>
              <a:t>Lower stress levels related to work</a:t>
            </a:r>
          </a:p>
          <a:p>
            <a:endParaRPr lang="en-US" dirty="0"/>
          </a:p>
          <a:p>
            <a:r>
              <a:rPr lang="en-US" dirty="0"/>
              <a:t>Get along with co-workers.  Friendly folks!</a:t>
            </a:r>
          </a:p>
          <a:p>
            <a:endParaRPr lang="en-US" dirty="0"/>
          </a:p>
        </p:txBody>
      </p:sp>
      <p:sp>
        <p:nvSpPr>
          <p:cNvPr id="4" name="TextBox 3">
            <a:extLst>
              <a:ext uri="{FF2B5EF4-FFF2-40B4-BE49-F238E27FC236}">
                <a16:creationId xmlns:a16="http://schemas.microsoft.com/office/drawing/2014/main" id="{686605E9-09C4-4A84-8B86-C222206D43EC}"/>
              </a:ext>
            </a:extLst>
          </p:cNvPr>
          <p:cNvSpPr txBox="1"/>
          <p:nvPr/>
        </p:nvSpPr>
        <p:spPr>
          <a:xfrm>
            <a:off x="831273" y="6375862"/>
            <a:ext cx="10415847"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2262714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804E-9E81-4DD7-ABE2-F5241E80E4B8}"/>
              </a:ext>
            </a:extLst>
          </p:cNvPr>
          <p:cNvSpPr>
            <a:spLocks noGrp="1"/>
          </p:cNvSpPr>
          <p:nvPr>
            <p:ph type="title"/>
          </p:nvPr>
        </p:nvSpPr>
        <p:spPr/>
        <p:txBody>
          <a:bodyPr/>
          <a:lstStyle/>
          <a:p>
            <a:r>
              <a:rPr lang="en-US" dirty="0"/>
              <a:t>Older workers rock! </a:t>
            </a:r>
          </a:p>
        </p:txBody>
      </p:sp>
      <p:sp>
        <p:nvSpPr>
          <p:cNvPr id="3" name="Content Placeholder 2">
            <a:extLst>
              <a:ext uri="{FF2B5EF4-FFF2-40B4-BE49-F238E27FC236}">
                <a16:creationId xmlns:a16="http://schemas.microsoft.com/office/drawing/2014/main" id="{50AF5147-0D6F-4B1C-8E07-6D2D42D7991C}"/>
              </a:ext>
            </a:extLst>
          </p:cNvPr>
          <p:cNvSpPr>
            <a:spLocks noGrp="1"/>
          </p:cNvSpPr>
          <p:nvPr>
            <p:ph idx="1"/>
          </p:nvPr>
        </p:nvSpPr>
        <p:spPr/>
        <p:txBody>
          <a:bodyPr/>
          <a:lstStyle/>
          <a:p>
            <a:r>
              <a:rPr lang="en-US" dirty="0"/>
              <a:t>Strong Work Ethic</a:t>
            </a:r>
          </a:p>
          <a:p>
            <a:endParaRPr lang="en-US" dirty="0"/>
          </a:p>
          <a:p>
            <a:r>
              <a:rPr lang="en-US" dirty="0"/>
              <a:t>Reliability</a:t>
            </a:r>
          </a:p>
          <a:p>
            <a:endParaRPr lang="en-US" dirty="0"/>
          </a:p>
          <a:p>
            <a:r>
              <a:rPr lang="en-US" dirty="0"/>
              <a:t>Lower Turnover Rate</a:t>
            </a:r>
          </a:p>
          <a:p>
            <a:endParaRPr lang="en-US" dirty="0"/>
          </a:p>
          <a:p>
            <a:r>
              <a:rPr lang="en-US" dirty="0"/>
              <a:t>Role Models/Mentor</a:t>
            </a:r>
          </a:p>
          <a:p>
            <a:endParaRPr lang="en-US" dirty="0"/>
          </a:p>
          <a:p>
            <a:r>
              <a:rPr lang="en-US" dirty="0"/>
              <a:t>Emotional Maturity</a:t>
            </a:r>
          </a:p>
          <a:p>
            <a:endParaRPr lang="en-US" dirty="0"/>
          </a:p>
        </p:txBody>
      </p:sp>
      <p:sp>
        <p:nvSpPr>
          <p:cNvPr id="4" name="TextBox 3">
            <a:extLst>
              <a:ext uri="{FF2B5EF4-FFF2-40B4-BE49-F238E27FC236}">
                <a16:creationId xmlns:a16="http://schemas.microsoft.com/office/drawing/2014/main" id="{715ADA65-9366-43F3-AAAF-EAF223D22418}"/>
              </a:ext>
            </a:extLst>
          </p:cNvPr>
          <p:cNvSpPr txBox="1"/>
          <p:nvPr/>
        </p:nvSpPr>
        <p:spPr>
          <a:xfrm>
            <a:off x="831273" y="6375862"/>
            <a:ext cx="10415847"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2908094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B7AF-D11F-4039-80E4-822B70448B6A}"/>
              </a:ext>
            </a:extLst>
          </p:cNvPr>
          <p:cNvSpPr>
            <a:spLocks noGrp="1"/>
          </p:cNvSpPr>
          <p:nvPr>
            <p:ph type="title"/>
          </p:nvPr>
        </p:nvSpPr>
        <p:spPr/>
        <p:txBody>
          <a:bodyPr/>
          <a:lstStyle/>
          <a:p>
            <a:r>
              <a:rPr lang="en-US" dirty="0"/>
              <a:t>Older workers rock!  (</a:t>
            </a:r>
            <a:r>
              <a:rPr lang="en-US" dirty="0" err="1"/>
              <a:t>bruce</a:t>
            </a:r>
            <a:r>
              <a:rPr lang="en-US" dirty="0"/>
              <a:t> Springsteen is 70!)</a:t>
            </a:r>
          </a:p>
        </p:txBody>
      </p:sp>
      <p:sp>
        <p:nvSpPr>
          <p:cNvPr id="3" name="Content Placeholder 2">
            <a:extLst>
              <a:ext uri="{FF2B5EF4-FFF2-40B4-BE49-F238E27FC236}">
                <a16:creationId xmlns:a16="http://schemas.microsoft.com/office/drawing/2014/main" id="{D6058113-727A-493D-86F7-2B78250ACC8F}"/>
              </a:ext>
            </a:extLst>
          </p:cNvPr>
          <p:cNvSpPr>
            <a:spLocks noGrp="1"/>
          </p:cNvSpPr>
          <p:nvPr>
            <p:ph idx="1"/>
          </p:nvPr>
        </p:nvSpPr>
        <p:spPr/>
        <p:txBody>
          <a:bodyPr/>
          <a:lstStyle/>
          <a:p>
            <a:r>
              <a:rPr lang="en-US" sz="2400" dirty="0"/>
              <a:t>Workplace Loyalty</a:t>
            </a:r>
          </a:p>
          <a:p>
            <a:r>
              <a:rPr lang="en-US" sz="2400" dirty="0"/>
              <a:t>Less Supervision</a:t>
            </a:r>
          </a:p>
          <a:p>
            <a:r>
              <a:rPr lang="en-US" sz="2400" dirty="0"/>
              <a:t>Lower Absenteeism</a:t>
            </a:r>
          </a:p>
          <a:p>
            <a:pPr marL="457200" lvl="1" indent="0">
              <a:buNone/>
            </a:pPr>
            <a:endParaRPr lang="en-US" dirty="0"/>
          </a:p>
          <a:p>
            <a:r>
              <a:rPr lang="en-US" sz="2400" dirty="0"/>
              <a:t>Economic security</a:t>
            </a:r>
          </a:p>
          <a:p>
            <a:r>
              <a:rPr lang="en-US" sz="2400" dirty="0"/>
              <a:t>Social Interaction</a:t>
            </a:r>
          </a:p>
          <a:p>
            <a:r>
              <a:rPr lang="en-US" sz="2400" dirty="0"/>
              <a:t>Quality of life</a:t>
            </a:r>
          </a:p>
          <a:p>
            <a:endParaRPr lang="en-US" dirty="0"/>
          </a:p>
          <a:p>
            <a:endParaRPr lang="en-US" dirty="0"/>
          </a:p>
        </p:txBody>
      </p:sp>
      <p:sp>
        <p:nvSpPr>
          <p:cNvPr id="4" name="TextBox 3">
            <a:extLst>
              <a:ext uri="{FF2B5EF4-FFF2-40B4-BE49-F238E27FC236}">
                <a16:creationId xmlns:a16="http://schemas.microsoft.com/office/drawing/2014/main" id="{4F1C3E8F-A5D6-4DDC-91D0-E6F464248F28}"/>
              </a:ext>
            </a:extLst>
          </p:cNvPr>
          <p:cNvSpPr txBox="1"/>
          <p:nvPr/>
        </p:nvSpPr>
        <p:spPr>
          <a:xfrm>
            <a:off x="592734" y="6218685"/>
            <a:ext cx="10415847"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3312971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669A1-3C97-49BC-B90B-207B2F0DE240}"/>
              </a:ext>
            </a:extLst>
          </p:cNvPr>
          <p:cNvPicPr>
            <a:picLocks noChangeAspect="1"/>
          </p:cNvPicPr>
          <p:nvPr/>
        </p:nvPicPr>
        <p:blipFill>
          <a:blip r:embed="rId3"/>
          <a:stretch>
            <a:fillRect/>
          </a:stretch>
        </p:blipFill>
        <p:spPr>
          <a:xfrm>
            <a:off x="1048579" y="325113"/>
            <a:ext cx="9772879" cy="6207773"/>
          </a:xfrm>
          <a:prstGeom prst="rect">
            <a:avLst/>
          </a:prstGeom>
        </p:spPr>
      </p:pic>
    </p:spTree>
    <p:extLst>
      <p:ext uri="{BB962C8B-B14F-4D97-AF65-F5344CB8AC3E}">
        <p14:creationId xmlns:p14="http://schemas.microsoft.com/office/powerpoint/2010/main" val="3110015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494B-B2D5-48F2-8BAE-F1217AAD62C8}"/>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A98A42D5-4E29-463D-A6DA-AB6AE62765C3}"/>
              </a:ext>
            </a:extLst>
          </p:cNvPr>
          <p:cNvSpPr>
            <a:spLocks noGrp="1"/>
          </p:cNvSpPr>
          <p:nvPr>
            <p:ph idx="1"/>
          </p:nvPr>
        </p:nvSpPr>
        <p:spPr>
          <a:xfrm>
            <a:off x="544530" y="1839074"/>
            <a:ext cx="10961670" cy="4379611"/>
          </a:xfrm>
        </p:spPr>
        <p:txBody>
          <a:bodyPr>
            <a:normAutofit/>
          </a:bodyPr>
          <a:lstStyle/>
          <a:p>
            <a:r>
              <a:rPr lang="en-US" sz="2400" dirty="0"/>
              <a:t>Justify logic “What’s in it for me?”</a:t>
            </a:r>
          </a:p>
          <a:p>
            <a:r>
              <a:rPr lang="en-US" sz="2400" dirty="0"/>
              <a:t>May be resistant to learning “new ways”</a:t>
            </a:r>
          </a:p>
          <a:p>
            <a:r>
              <a:rPr lang="en-US" sz="2400" dirty="0"/>
              <a:t>Remember – EVERYONE learns differently</a:t>
            </a:r>
          </a:p>
          <a:p>
            <a:r>
              <a:rPr lang="en-US" sz="2400" dirty="0"/>
              <a:t>Provide supportive learning environment</a:t>
            </a:r>
          </a:p>
          <a:p>
            <a:r>
              <a:rPr lang="en-US" sz="2400" dirty="0"/>
              <a:t>Use small groups</a:t>
            </a:r>
          </a:p>
          <a:p>
            <a:r>
              <a:rPr lang="en-US" sz="2400" dirty="0"/>
              <a:t>Self-paced learning</a:t>
            </a:r>
          </a:p>
          <a:p>
            <a:r>
              <a:rPr lang="en-US" sz="2400" dirty="0"/>
              <a:t>Build on the familiar with connection to experience</a:t>
            </a:r>
          </a:p>
          <a:p>
            <a:r>
              <a:rPr lang="en-US" sz="2400" dirty="0"/>
              <a:t>Avoid information overload</a:t>
            </a:r>
          </a:p>
          <a:p>
            <a:r>
              <a:rPr lang="en-US" sz="2400" dirty="0"/>
              <a:t>Consider instruction by peer workers of same age</a:t>
            </a:r>
          </a:p>
          <a:p>
            <a:endParaRPr lang="en-US" dirty="0"/>
          </a:p>
        </p:txBody>
      </p:sp>
      <p:sp>
        <p:nvSpPr>
          <p:cNvPr id="6" name="TextBox 5">
            <a:extLst>
              <a:ext uri="{FF2B5EF4-FFF2-40B4-BE49-F238E27FC236}">
                <a16:creationId xmlns:a16="http://schemas.microsoft.com/office/drawing/2014/main" id="{D506DB78-580A-4EBB-A24A-6409898CA2CF}"/>
              </a:ext>
            </a:extLst>
          </p:cNvPr>
          <p:cNvSpPr txBox="1"/>
          <p:nvPr/>
        </p:nvSpPr>
        <p:spPr>
          <a:xfrm>
            <a:off x="410817" y="6414052"/>
            <a:ext cx="11370365" cy="246221"/>
          </a:xfrm>
          <a:prstGeom prst="rect">
            <a:avLst/>
          </a:prstGeom>
          <a:noFill/>
        </p:spPr>
        <p:txBody>
          <a:bodyPr wrap="square" rtlCol="0">
            <a:spAutoFit/>
          </a:bodyPr>
          <a:lstStyle/>
          <a:p>
            <a:r>
              <a:rPr lang="en-US" sz="1000" dirty="0"/>
              <a:t>https://www.nia.nih.gov/health/how-aging-brain-affects-thinking</a:t>
            </a:r>
          </a:p>
        </p:txBody>
      </p:sp>
    </p:spTree>
    <p:extLst>
      <p:ext uri="{BB962C8B-B14F-4D97-AF65-F5344CB8AC3E}">
        <p14:creationId xmlns:p14="http://schemas.microsoft.com/office/powerpoint/2010/main" val="3880558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C690-E655-4899-BE7A-1A56AF46E741}"/>
              </a:ext>
            </a:extLst>
          </p:cNvPr>
          <p:cNvSpPr>
            <a:spLocks noGrp="1"/>
          </p:cNvSpPr>
          <p:nvPr>
            <p:ph type="title"/>
          </p:nvPr>
        </p:nvSpPr>
        <p:spPr/>
        <p:txBody>
          <a:bodyPr/>
          <a:lstStyle/>
          <a:p>
            <a:r>
              <a:rPr lang="en-US" dirty="0"/>
              <a:t>Be proactive!</a:t>
            </a:r>
          </a:p>
        </p:txBody>
      </p:sp>
      <p:sp>
        <p:nvSpPr>
          <p:cNvPr id="3" name="Content Placeholder 2">
            <a:extLst>
              <a:ext uri="{FF2B5EF4-FFF2-40B4-BE49-F238E27FC236}">
                <a16:creationId xmlns:a16="http://schemas.microsoft.com/office/drawing/2014/main" id="{29E1FB88-CA5F-49D6-9D97-5DC068120A11}"/>
              </a:ext>
            </a:extLst>
          </p:cNvPr>
          <p:cNvSpPr>
            <a:spLocks noGrp="1"/>
          </p:cNvSpPr>
          <p:nvPr>
            <p:ph idx="1"/>
          </p:nvPr>
        </p:nvSpPr>
        <p:spPr>
          <a:xfrm>
            <a:off x="589935" y="1759974"/>
            <a:ext cx="10916265" cy="4458711"/>
          </a:xfrm>
        </p:spPr>
        <p:txBody>
          <a:bodyPr>
            <a:normAutofit lnSpcReduction="10000"/>
          </a:bodyPr>
          <a:lstStyle/>
          <a:p>
            <a:r>
              <a:rPr lang="en-US" sz="2600" dirty="0"/>
              <a:t>Manage/ELIMINATE Hazards</a:t>
            </a:r>
          </a:p>
          <a:p>
            <a:pPr lvl="1"/>
            <a:r>
              <a:rPr lang="en-US" sz="2600" dirty="0"/>
              <a:t>Noise – distracting, hearing loss</a:t>
            </a:r>
          </a:p>
          <a:p>
            <a:pPr lvl="1"/>
            <a:r>
              <a:rPr lang="en-US" sz="2600" dirty="0"/>
              <a:t>Slip/Trip hazards – cords, rugs, damaged flooring, wet/slippery flooring</a:t>
            </a:r>
          </a:p>
          <a:p>
            <a:pPr lvl="1"/>
            <a:r>
              <a:rPr lang="en-US" sz="2600" dirty="0"/>
              <a:t>Chairs – adjustable</a:t>
            </a:r>
          </a:p>
          <a:p>
            <a:pPr lvl="1"/>
            <a:r>
              <a:rPr lang="en-US" sz="2600" dirty="0"/>
              <a:t>Lighting</a:t>
            </a:r>
          </a:p>
          <a:p>
            <a:pPr lvl="1"/>
            <a:endParaRPr lang="en-US" sz="2200" dirty="0"/>
          </a:p>
          <a:p>
            <a:r>
              <a:rPr lang="en-US" sz="2400" dirty="0"/>
              <a:t>Workplace design – work surfaces, lighting</a:t>
            </a:r>
          </a:p>
          <a:p>
            <a:r>
              <a:rPr lang="en-US" sz="2400" dirty="0"/>
              <a:t>Ergonomic interventions – orthotics, lift assist (lift tables) – every age!</a:t>
            </a:r>
          </a:p>
          <a:p>
            <a:r>
              <a:rPr lang="en-US" sz="2400" dirty="0"/>
              <a:t>MANY ACCOMMODATIONS ARE EASY AND INEXPENSIVE (safety grant)</a:t>
            </a:r>
          </a:p>
          <a:p>
            <a:r>
              <a:rPr lang="en-US" sz="2400" dirty="0"/>
              <a:t>Your friends at BWC Will Help!</a:t>
            </a:r>
          </a:p>
          <a:p>
            <a:endParaRPr lang="en-US" sz="2400" dirty="0"/>
          </a:p>
        </p:txBody>
      </p:sp>
      <p:sp>
        <p:nvSpPr>
          <p:cNvPr id="4" name="TextBox 3">
            <a:extLst>
              <a:ext uri="{FF2B5EF4-FFF2-40B4-BE49-F238E27FC236}">
                <a16:creationId xmlns:a16="http://schemas.microsoft.com/office/drawing/2014/main" id="{6BF60386-C428-4B92-B64E-2D86A3B2DDF3}"/>
              </a:ext>
            </a:extLst>
          </p:cNvPr>
          <p:cNvSpPr txBox="1"/>
          <p:nvPr/>
        </p:nvSpPr>
        <p:spPr>
          <a:xfrm>
            <a:off x="689956" y="6276109"/>
            <a:ext cx="10490662"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2522611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DD12-E03F-45B1-BCE4-614B1E082C1B}"/>
              </a:ext>
            </a:extLst>
          </p:cNvPr>
          <p:cNvSpPr>
            <a:spLocks noGrp="1"/>
          </p:cNvSpPr>
          <p:nvPr>
            <p:ph type="title"/>
          </p:nvPr>
        </p:nvSpPr>
        <p:spPr/>
        <p:txBody>
          <a:bodyPr/>
          <a:lstStyle/>
          <a:p>
            <a:r>
              <a:rPr lang="en-US" dirty="0"/>
              <a:t>Age-friendly workplace</a:t>
            </a:r>
          </a:p>
        </p:txBody>
      </p:sp>
      <p:sp>
        <p:nvSpPr>
          <p:cNvPr id="3" name="Content Placeholder 2">
            <a:extLst>
              <a:ext uri="{FF2B5EF4-FFF2-40B4-BE49-F238E27FC236}">
                <a16:creationId xmlns:a16="http://schemas.microsoft.com/office/drawing/2014/main" id="{F42BDCFE-8C52-4307-A42D-83BDF4D247B9}"/>
              </a:ext>
            </a:extLst>
          </p:cNvPr>
          <p:cNvSpPr>
            <a:spLocks noGrp="1"/>
          </p:cNvSpPr>
          <p:nvPr>
            <p:ph idx="1"/>
          </p:nvPr>
        </p:nvSpPr>
        <p:spPr>
          <a:xfrm>
            <a:off x="685800" y="2057402"/>
            <a:ext cx="10820400" cy="4161284"/>
          </a:xfrm>
        </p:spPr>
        <p:txBody>
          <a:bodyPr>
            <a:normAutofit/>
          </a:bodyPr>
          <a:lstStyle/>
          <a:p>
            <a:r>
              <a:rPr lang="en-US" sz="2400" u="sng" dirty="0"/>
              <a:t>Promote health and healthy lifestyles</a:t>
            </a:r>
          </a:p>
          <a:p>
            <a:endParaRPr lang="en-US" sz="2400" u="sng" dirty="0"/>
          </a:p>
          <a:p>
            <a:pPr lvl="1"/>
            <a:r>
              <a:rPr lang="en-US" sz="2200" dirty="0"/>
              <a:t>Provide physical activity opportunities</a:t>
            </a:r>
          </a:p>
          <a:p>
            <a:pPr lvl="2"/>
            <a:r>
              <a:rPr lang="en-US" sz="2200" dirty="0"/>
              <a:t>Walking groups, yoga/stretching, gym membership group discounts</a:t>
            </a:r>
          </a:p>
          <a:p>
            <a:pPr lvl="1"/>
            <a:r>
              <a:rPr lang="en-US" sz="2200" dirty="0"/>
              <a:t>Sit-stand work stations</a:t>
            </a:r>
          </a:p>
          <a:p>
            <a:pPr lvl="1"/>
            <a:r>
              <a:rPr lang="en-US" sz="2200" dirty="0"/>
              <a:t>Healthy meal options – </a:t>
            </a:r>
            <a:r>
              <a:rPr lang="en-US" sz="2200" b="1" dirty="0">
                <a:solidFill>
                  <a:schemeClr val="accent3">
                    <a:lumMod val="75000"/>
                  </a:schemeClr>
                </a:solidFill>
              </a:rPr>
              <a:t>what do you have in your vending?</a:t>
            </a:r>
          </a:p>
          <a:p>
            <a:pPr lvl="1"/>
            <a:r>
              <a:rPr lang="en-US" sz="2200" dirty="0"/>
              <a:t>Smoking cessation assistance</a:t>
            </a:r>
          </a:p>
          <a:p>
            <a:pPr lvl="1"/>
            <a:r>
              <a:rPr lang="en-US" sz="2200" dirty="0"/>
              <a:t>Health screenings (BYBO!)</a:t>
            </a:r>
          </a:p>
          <a:p>
            <a:pPr lvl="1"/>
            <a:r>
              <a:rPr lang="en-US" sz="2200" dirty="0"/>
              <a:t>On-site medical care – </a:t>
            </a:r>
            <a:r>
              <a:rPr lang="en-US" sz="2200" b="1" dirty="0">
                <a:solidFill>
                  <a:schemeClr val="accent3">
                    <a:lumMod val="75000"/>
                  </a:schemeClr>
                </a:solidFill>
              </a:rPr>
              <a:t>Flu vaccine </a:t>
            </a:r>
            <a:r>
              <a:rPr lang="en-US" sz="2200" dirty="0"/>
              <a:t>clinic</a:t>
            </a:r>
          </a:p>
          <a:p>
            <a:pPr lvl="1"/>
            <a:r>
              <a:rPr lang="en-US" sz="2200" dirty="0"/>
              <a:t>Accommodate (flexible) for health care visits.</a:t>
            </a:r>
          </a:p>
          <a:p>
            <a:pPr lvl="1"/>
            <a:endParaRPr lang="en-US" sz="2200" dirty="0"/>
          </a:p>
          <a:p>
            <a:pPr marL="914400" lvl="2" indent="0">
              <a:buNone/>
            </a:pPr>
            <a:endParaRPr lang="en-US" dirty="0"/>
          </a:p>
        </p:txBody>
      </p:sp>
      <p:sp>
        <p:nvSpPr>
          <p:cNvPr id="5" name="TextBox 4">
            <a:extLst>
              <a:ext uri="{FF2B5EF4-FFF2-40B4-BE49-F238E27FC236}">
                <a16:creationId xmlns:a16="http://schemas.microsoft.com/office/drawing/2014/main" id="{0AE858DA-8145-44A8-A174-B174ACBB6EC1}"/>
              </a:ext>
            </a:extLst>
          </p:cNvPr>
          <p:cNvSpPr txBox="1"/>
          <p:nvPr/>
        </p:nvSpPr>
        <p:spPr>
          <a:xfrm>
            <a:off x="421599" y="6295987"/>
            <a:ext cx="10490662"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2994880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6EF7-E39C-4292-8BF9-989C30D3F23F}"/>
              </a:ext>
            </a:extLst>
          </p:cNvPr>
          <p:cNvSpPr>
            <a:spLocks noGrp="1"/>
          </p:cNvSpPr>
          <p:nvPr>
            <p:ph type="title"/>
          </p:nvPr>
        </p:nvSpPr>
        <p:spPr/>
        <p:txBody>
          <a:bodyPr/>
          <a:lstStyle/>
          <a:p>
            <a:r>
              <a:rPr lang="en-US" dirty="0"/>
              <a:t>Age-friendly workplace</a:t>
            </a:r>
          </a:p>
        </p:txBody>
      </p:sp>
      <p:sp>
        <p:nvSpPr>
          <p:cNvPr id="3" name="Content Placeholder 2">
            <a:extLst>
              <a:ext uri="{FF2B5EF4-FFF2-40B4-BE49-F238E27FC236}">
                <a16:creationId xmlns:a16="http://schemas.microsoft.com/office/drawing/2014/main" id="{FBC0514B-7A6E-4E8A-9650-8DB48EE6094A}"/>
              </a:ext>
            </a:extLst>
          </p:cNvPr>
          <p:cNvSpPr>
            <a:spLocks noGrp="1"/>
          </p:cNvSpPr>
          <p:nvPr>
            <p:ph idx="1"/>
          </p:nvPr>
        </p:nvSpPr>
        <p:spPr/>
        <p:txBody>
          <a:bodyPr>
            <a:normAutofit lnSpcReduction="10000"/>
          </a:bodyPr>
          <a:lstStyle/>
          <a:p>
            <a:r>
              <a:rPr lang="en-US" sz="2400" dirty="0"/>
              <a:t>Flexibility (workers prefer this over additional vacation days!)</a:t>
            </a:r>
          </a:p>
          <a:p>
            <a:pPr lvl="1"/>
            <a:r>
              <a:rPr lang="en-US" sz="2200" dirty="0"/>
              <a:t>Flexible schedule</a:t>
            </a:r>
          </a:p>
          <a:p>
            <a:pPr lvl="1"/>
            <a:r>
              <a:rPr lang="en-US" sz="2200" dirty="0"/>
              <a:t>Work location</a:t>
            </a:r>
          </a:p>
          <a:p>
            <a:pPr lvl="2"/>
            <a:r>
              <a:rPr lang="en-US" sz="2200" dirty="0"/>
              <a:t>Flexibility of work schedule – part-time shift, job-sharing, work from home</a:t>
            </a:r>
          </a:p>
          <a:p>
            <a:pPr lvl="1"/>
            <a:endParaRPr lang="en-US" dirty="0"/>
          </a:p>
          <a:p>
            <a:r>
              <a:rPr lang="en-US" sz="2400" dirty="0"/>
              <a:t>Tasks</a:t>
            </a:r>
          </a:p>
          <a:p>
            <a:pPr lvl="1"/>
            <a:r>
              <a:rPr lang="en-US" sz="2200" dirty="0"/>
              <a:t>Match to ability</a:t>
            </a:r>
          </a:p>
          <a:p>
            <a:pPr lvl="1"/>
            <a:r>
              <a:rPr lang="en-US" sz="2200" dirty="0"/>
              <a:t>Self-paced work</a:t>
            </a:r>
          </a:p>
          <a:p>
            <a:pPr lvl="1"/>
            <a:r>
              <a:rPr lang="en-US" sz="2200" dirty="0"/>
              <a:t>Self-directed rest breaks</a:t>
            </a:r>
          </a:p>
          <a:p>
            <a:pPr lvl="1"/>
            <a:r>
              <a:rPr lang="en-US" sz="2200" dirty="0"/>
              <a:t>Less repetitive tasks</a:t>
            </a:r>
          </a:p>
        </p:txBody>
      </p:sp>
      <p:sp>
        <p:nvSpPr>
          <p:cNvPr id="4" name="TextBox 3">
            <a:extLst>
              <a:ext uri="{FF2B5EF4-FFF2-40B4-BE49-F238E27FC236}">
                <a16:creationId xmlns:a16="http://schemas.microsoft.com/office/drawing/2014/main" id="{2C8019D2-A5B8-4BE3-9540-420F54A5C178}"/>
              </a:ext>
            </a:extLst>
          </p:cNvPr>
          <p:cNvSpPr txBox="1"/>
          <p:nvPr/>
        </p:nvSpPr>
        <p:spPr>
          <a:xfrm>
            <a:off x="756458" y="6325985"/>
            <a:ext cx="10099964" cy="523220"/>
          </a:xfrm>
          <a:prstGeom prst="rect">
            <a:avLst/>
          </a:prstGeom>
          <a:noFill/>
        </p:spPr>
        <p:txBody>
          <a:bodyPr wrap="square" rtlCol="0">
            <a:spAutoFit/>
          </a:bodyPr>
          <a:lstStyle/>
          <a:p>
            <a:r>
              <a:rPr lang="en-US" sz="1000" dirty="0"/>
              <a:t>https://www.cdc.gov/niosh/topics/productiveaging/safetyandhealth.html</a:t>
            </a:r>
          </a:p>
          <a:p>
            <a:endParaRPr lang="en-US" dirty="0"/>
          </a:p>
        </p:txBody>
      </p:sp>
    </p:spTree>
    <p:extLst>
      <p:ext uri="{BB962C8B-B14F-4D97-AF65-F5344CB8AC3E}">
        <p14:creationId xmlns:p14="http://schemas.microsoft.com/office/powerpoint/2010/main" val="84332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3587-1F6D-408E-B913-0DA3F037A825}"/>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1616615B-1728-4943-9551-E0960F7A494B}"/>
              </a:ext>
            </a:extLst>
          </p:cNvPr>
          <p:cNvSpPr>
            <a:spLocks noGrp="1"/>
          </p:cNvSpPr>
          <p:nvPr>
            <p:ph idx="1"/>
          </p:nvPr>
        </p:nvSpPr>
        <p:spPr>
          <a:xfrm>
            <a:off x="614947" y="1855538"/>
            <a:ext cx="10891253" cy="4363148"/>
          </a:xfrm>
        </p:spPr>
        <p:txBody>
          <a:bodyPr>
            <a:normAutofit/>
          </a:bodyPr>
          <a:lstStyle/>
          <a:p>
            <a:r>
              <a:rPr lang="en-US" sz="2400" dirty="0"/>
              <a:t>Explore potential safety risk factors associated with the aging workforce.</a:t>
            </a:r>
          </a:p>
          <a:p>
            <a:endParaRPr lang="en-US" sz="2400" dirty="0"/>
          </a:p>
          <a:p>
            <a:r>
              <a:rPr lang="en-US" sz="2400" dirty="0"/>
              <a:t>Help employers get a better understanding of physical and psychological changes that occur as workers age.  </a:t>
            </a:r>
          </a:p>
          <a:p>
            <a:pPr marL="0" indent="0">
              <a:buNone/>
            </a:pPr>
            <a:endParaRPr lang="en-US" sz="2400" dirty="0"/>
          </a:p>
          <a:p>
            <a:r>
              <a:rPr lang="en-US" sz="2400" dirty="0"/>
              <a:t>Provide information to assist employers to adapt for safety and health issues pertaining to the aging workforce. </a:t>
            </a:r>
          </a:p>
          <a:p>
            <a:pPr marL="0" indent="0">
              <a:buNone/>
            </a:pPr>
            <a:endParaRPr lang="en-US" sz="2400" dirty="0"/>
          </a:p>
          <a:p>
            <a:r>
              <a:rPr lang="en-US" sz="2400" dirty="0"/>
              <a:t>Keep experienced workers safe and productive!</a:t>
            </a:r>
          </a:p>
          <a:p>
            <a:endParaRPr lang="en-US" dirty="0"/>
          </a:p>
        </p:txBody>
      </p:sp>
    </p:spTree>
    <p:extLst>
      <p:ext uri="{BB962C8B-B14F-4D97-AF65-F5344CB8AC3E}">
        <p14:creationId xmlns:p14="http://schemas.microsoft.com/office/powerpoint/2010/main" val="268518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DD12-E03F-45B1-BCE4-614B1E082C1B}"/>
              </a:ext>
            </a:extLst>
          </p:cNvPr>
          <p:cNvSpPr>
            <a:spLocks noGrp="1"/>
          </p:cNvSpPr>
          <p:nvPr>
            <p:ph type="title"/>
          </p:nvPr>
        </p:nvSpPr>
        <p:spPr/>
        <p:txBody>
          <a:bodyPr/>
          <a:lstStyle/>
          <a:p>
            <a:r>
              <a:rPr lang="en-US" dirty="0"/>
              <a:t>Age-friendly workplace</a:t>
            </a:r>
          </a:p>
        </p:txBody>
      </p:sp>
      <p:sp>
        <p:nvSpPr>
          <p:cNvPr id="3" name="Content Placeholder 2">
            <a:extLst>
              <a:ext uri="{FF2B5EF4-FFF2-40B4-BE49-F238E27FC236}">
                <a16:creationId xmlns:a16="http://schemas.microsoft.com/office/drawing/2014/main" id="{F42BDCFE-8C52-4307-A42D-83BDF4D247B9}"/>
              </a:ext>
            </a:extLst>
          </p:cNvPr>
          <p:cNvSpPr>
            <a:spLocks noGrp="1"/>
          </p:cNvSpPr>
          <p:nvPr>
            <p:ph idx="1"/>
          </p:nvPr>
        </p:nvSpPr>
        <p:spPr>
          <a:xfrm>
            <a:off x="606287" y="2385390"/>
            <a:ext cx="10899913" cy="3833295"/>
          </a:xfrm>
        </p:spPr>
        <p:txBody>
          <a:bodyPr/>
          <a:lstStyle/>
          <a:p>
            <a:r>
              <a:rPr lang="en-US" sz="2400" dirty="0"/>
              <a:t>Return to work after injury </a:t>
            </a:r>
          </a:p>
          <a:p>
            <a:pPr lvl="1"/>
            <a:r>
              <a:rPr lang="en-US" sz="2400" dirty="0"/>
              <a:t>Provide/manage accommodations to return to work</a:t>
            </a:r>
          </a:p>
          <a:p>
            <a:pPr lvl="1"/>
            <a:endParaRPr lang="en-US" sz="2400" dirty="0"/>
          </a:p>
          <a:p>
            <a:pPr lvl="1"/>
            <a:endParaRPr lang="en-US" sz="2400" dirty="0"/>
          </a:p>
          <a:p>
            <a:r>
              <a:rPr lang="en-US" sz="2400" dirty="0"/>
              <a:t>Train management skills for supervisors</a:t>
            </a:r>
          </a:p>
          <a:p>
            <a:pPr lvl="1"/>
            <a:r>
              <a:rPr lang="en-US" sz="2400" dirty="0"/>
              <a:t>Effective ways to manage multi-generational workplace</a:t>
            </a:r>
          </a:p>
          <a:p>
            <a:pPr marL="914400" lvl="2" indent="0">
              <a:buNone/>
            </a:pPr>
            <a:endParaRPr lang="en-US" dirty="0"/>
          </a:p>
        </p:txBody>
      </p:sp>
      <p:sp>
        <p:nvSpPr>
          <p:cNvPr id="5" name="TextBox 4">
            <a:extLst>
              <a:ext uri="{FF2B5EF4-FFF2-40B4-BE49-F238E27FC236}">
                <a16:creationId xmlns:a16="http://schemas.microsoft.com/office/drawing/2014/main" id="{0AE858DA-8145-44A8-A174-B174ACBB6EC1}"/>
              </a:ext>
            </a:extLst>
          </p:cNvPr>
          <p:cNvSpPr txBox="1"/>
          <p:nvPr/>
        </p:nvSpPr>
        <p:spPr>
          <a:xfrm>
            <a:off x="689956" y="6276109"/>
            <a:ext cx="10490662" cy="246221"/>
          </a:xfrm>
          <a:prstGeom prst="rect">
            <a:avLst/>
          </a:prstGeom>
          <a:noFill/>
        </p:spPr>
        <p:txBody>
          <a:bodyPr wrap="square" rtlCol="0">
            <a:spAutoFit/>
          </a:bodyPr>
          <a:lstStyle/>
          <a:p>
            <a:r>
              <a:rPr lang="en-US" sz="1000" dirty="0"/>
              <a:t>https://www.cdc.gov/niosh/topics/productiveaging/safetyandhealth.html</a:t>
            </a:r>
          </a:p>
        </p:txBody>
      </p:sp>
    </p:spTree>
    <p:extLst>
      <p:ext uri="{BB962C8B-B14F-4D97-AF65-F5344CB8AC3E}">
        <p14:creationId xmlns:p14="http://schemas.microsoft.com/office/powerpoint/2010/main" val="2611498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91A90930-4117-42E3-B9BA-785001EF2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3640"/>
          <a:stretch/>
        </p:blipFill>
        <p:spPr>
          <a:xfrm>
            <a:off x="0" y="4038601"/>
            <a:ext cx="4636008" cy="2819400"/>
          </a:xfrm>
          <a:prstGeom prst="rect">
            <a:avLst/>
          </a:prstGeom>
        </p:spPr>
      </p:pic>
      <p:sp>
        <p:nvSpPr>
          <p:cNvPr id="2" name="Title 1">
            <a:extLst>
              <a:ext uri="{FF2B5EF4-FFF2-40B4-BE49-F238E27FC236}">
                <a16:creationId xmlns:a16="http://schemas.microsoft.com/office/drawing/2014/main" id="{0CFAA63A-3B22-493A-84E3-20746447F480}"/>
              </a:ext>
            </a:extLst>
          </p:cNvPr>
          <p:cNvSpPr>
            <a:spLocks noGrp="1"/>
          </p:cNvSpPr>
          <p:nvPr>
            <p:ph type="title"/>
          </p:nvPr>
        </p:nvSpPr>
        <p:spPr>
          <a:xfrm>
            <a:off x="665922" y="987287"/>
            <a:ext cx="3548269" cy="4697896"/>
          </a:xfrm>
        </p:spPr>
        <p:txBody>
          <a:bodyPr>
            <a:normAutofit/>
          </a:bodyPr>
          <a:lstStyle/>
          <a:p>
            <a:r>
              <a:rPr lang="en-US" sz="3600" b="1"/>
              <a:t>TRUE</a:t>
            </a:r>
            <a:r>
              <a:rPr lang="en-US" sz="3600"/>
              <a:t> OR </a:t>
            </a:r>
            <a:r>
              <a:rPr lang="en-US" sz="3600" b="1"/>
              <a:t>FALSE</a:t>
            </a:r>
            <a:r>
              <a:rPr lang="en-US" sz="3600"/>
              <a:t>?</a:t>
            </a:r>
          </a:p>
        </p:txBody>
      </p:sp>
      <p:sp>
        <p:nvSpPr>
          <p:cNvPr id="3" name="Content Placeholder 2">
            <a:extLst>
              <a:ext uri="{FF2B5EF4-FFF2-40B4-BE49-F238E27FC236}">
                <a16:creationId xmlns:a16="http://schemas.microsoft.com/office/drawing/2014/main" id="{56918FAD-2606-4724-B5C7-155C29F4635C}"/>
              </a:ext>
            </a:extLst>
          </p:cNvPr>
          <p:cNvSpPr>
            <a:spLocks noGrp="1"/>
          </p:cNvSpPr>
          <p:nvPr>
            <p:ph idx="1"/>
          </p:nvPr>
        </p:nvSpPr>
        <p:spPr>
          <a:xfrm>
            <a:off x="5057825" y="987287"/>
            <a:ext cx="5755949" cy="4697895"/>
          </a:xfrm>
        </p:spPr>
        <p:txBody>
          <a:bodyPr anchor="ctr">
            <a:normAutofit/>
          </a:bodyPr>
          <a:lstStyle/>
          <a:p>
            <a:r>
              <a:rPr lang="en-US" sz="3200" dirty="0"/>
              <a:t>In most cases, training and adaptations can improve workplace safety and offset effects of changes related to aging.</a:t>
            </a:r>
          </a:p>
          <a:p>
            <a:endParaRPr lang="en-US" sz="1800" dirty="0"/>
          </a:p>
        </p:txBody>
      </p:sp>
    </p:spTree>
    <p:extLst>
      <p:ext uri="{BB962C8B-B14F-4D97-AF65-F5344CB8AC3E}">
        <p14:creationId xmlns:p14="http://schemas.microsoft.com/office/powerpoint/2010/main" val="161258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0A3BA16B-3FE1-4975-9A83-9BDDB1D4BD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a:stretch/>
        </p:blipFill>
        <p:spPr>
          <a:xfrm rot="16200000">
            <a:off x="3458262" y="2188763"/>
            <a:ext cx="6860373" cy="2482850"/>
          </a:xfrm>
          <a:prstGeom prst="rect">
            <a:avLst/>
          </a:prstGeom>
        </p:spPr>
      </p:pic>
      <p:sp>
        <p:nvSpPr>
          <p:cNvPr id="2" name="Title 1">
            <a:extLst>
              <a:ext uri="{FF2B5EF4-FFF2-40B4-BE49-F238E27FC236}">
                <a16:creationId xmlns:a16="http://schemas.microsoft.com/office/drawing/2014/main" id="{0D89CC70-670E-40EB-A061-4C67D7BDB060}"/>
              </a:ext>
            </a:extLst>
          </p:cNvPr>
          <p:cNvSpPr>
            <a:spLocks noGrp="1"/>
          </p:cNvSpPr>
          <p:nvPr>
            <p:ph type="title"/>
          </p:nvPr>
        </p:nvSpPr>
        <p:spPr>
          <a:xfrm>
            <a:off x="792483" y="821265"/>
            <a:ext cx="6326774" cy="5222117"/>
          </a:xfrm>
        </p:spPr>
        <p:txBody>
          <a:bodyPr vert="horz" lIns="91440" tIns="45720" rIns="91440" bIns="45720" rtlCol="0" anchor="ctr">
            <a:normAutofit/>
          </a:bodyPr>
          <a:lstStyle/>
          <a:p>
            <a:r>
              <a:rPr lang="en-US" sz="5400" b="1">
                <a:solidFill>
                  <a:srgbClr val="FFFFFF"/>
                </a:solidFill>
              </a:rPr>
              <a:t>TRUE!</a:t>
            </a:r>
          </a:p>
        </p:txBody>
      </p:sp>
      <p:sp>
        <p:nvSpPr>
          <p:cNvPr id="3" name="Text Placeholder 2">
            <a:extLst>
              <a:ext uri="{FF2B5EF4-FFF2-40B4-BE49-F238E27FC236}">
                <a16:creationId xmlns:a16="http://schemas.microsoft.com/office/drawing/2014/main" id="{3C0EC879-8D77-47C4-8CC2-B0D4A174F097}"/>
              </a:ext>
            </a:extLst>
          </p:cNvPr>
          <p:cNvSpPr>
            <a:spLocks noGrp="1"/>
          </p:cNvSpPr>
          <p:nvPr>
            <p:ph type="body" idx="1"/>
          </p:nvPr>
        </p:nvSpPr>
        <p:spPr>
          <a:xfrm>
            <a:off x="8392885" y="821265"/>
            <a:ext cx="3243944" cy="5222117"/>
          </a:xfrm>
        </p:spPr>
        <p:txBody>
          <a:bodyPr vert="horz" lIns="91440" tIns="45720" rIns="91440" bIns="45720" rtlCol="0" anchor="ctr">
            <a:normAutofit/>
          </a:bodyPr>
          <a:lstStyle/>
          <a:p>
            <a:pPr algn="l"/>
            <a:endParaRPr lang="en-US" sz="2000" dirty="0">
              <a:solidFill>
                <a:schemeClr val="tx1"/>
              </a:solidFill>
            </a:endParaRPr>
          </a:p>
        </p:txBody>
      </p:sp>
    </p:spTree>
    <p:extLst>
      <p:ext uri="{BB962C8B-B14F-4D97-AF65-F5344CB8AC3E}">
        <p14:creationId xmlns:p14="http://schemas.microsoft.com/office/powerpoint/2010/main" val="374365631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pic>
        <p:nvPicPr>
          <p:cNvPr id="3" name="Picture 2" descr="A person sitting on a bench&#10;&#10;Description generated with high confidence">
            <a:extLst>
              <a:ext uri="{FF2B5EF4-FFF2-40B4-BE49-F238E27FC236}">
                <a16:creationId xmlns:a16="http://schemas.microsoft.com/office/drawing/2014/main" id="{9CB216FB-7D17-42ED-A575-746C1C552FEE}"/>
              </a:ext>
            </a:extLst>
          </p:cNvPr>
          <p:cNvPicPr>
            <a:picLocks noChangeAspect="1"/>
          </p:cNvPicPr>
          <p:nvPr/>
        </p:nvPicPr>
        <p:blipFill>
          <a:blip r:embed="rId3"/>
          <a:stretch>
            <a:fillRect/>
          </a:stretch>
        </p:blipFill>
        <p:spPr>
          <a:xfrm>
            <a:off x="1711234" y="0"/>
            <a:ext cx="8686799" cy="6858000"/>
          </a:xfrm>
          <a:prstGeom prst="rect">
            <a:avLst/>
          </a:prstGeom>
        </p:spPr>
      </p:pic>
    </p:spTree>
    <p:extLst>
      <p:ext uri="{BB962C8B-B14F-4D97-AF65-F5344CB8AC3E}">
        <p14:creationId xmlns:p14="http://schemas.microsoft.com/office/powerpoint/2010/main" val="3828138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3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brown dog lying on a bed&#10;&#10;Description generated with very high confidence">
            <a:extLst>
              <a:ext uri="{FF2B5EF4-FFF2-40B4-BE49-F238E27FC236}">
                <a16:creationId xmlns:a16="http://schemas.microsoft.com/office/drawing/2014/main" id="{7E24C238-D989-49D8-A2E7-FEB89CD5DEBA}"/>
              </a:ext>
            </a:extLst>
          </p:cNvPr>
          <p:cNvPicPr>
            <a:picLocks noChangeAspect="1"/>
          </p:cNvPicPr>
          <p:nvPr/>
        </p:nvPicPr>
        <p:blipFill rotWithShape="1">
          <a:blip r:embed="rId3"/>
          <a:srcRect t="9215" b="3840"/>
          <a:stretch/>
        </p:blipFill>
        <p:spPr>
          <a:xfrm>
            <a:off x="870224" y="873252"/>
            <a:ext cx="10451551" cy="5111496"/>
          </a:xfrm>
          <a:prstGeom prst="rect">
            <a:avLst/>
          </a:prstGeom>
          <a:ln w="31750" cap="sq">
            <a:noFill/>
            <a:miter lim="800000"/>
          </a:ln>
        </p:spPr>
      </p:pic>
    </p:spTree>
    <p:extLst>
      <p:ext uri="{BB962C8B-B14F-4D97-AF65-F5344CB8AC3E}">
        <p14:creationId xmlns:p14="http://schemas.microsoft.com/office/powerpoint/2010/main" val="47021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4EF7-6A7C-4A9C-A169-2959BC4828C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754AFC9-FDB4-455F-85F0-DEEFD46C3FAB}"/>
              </a:ext>
            </a:extLst>
          </p:cNvPr>
          <p:cNvPicPr>
            <a:picLocks noGrp="1" noChangeAspect="1"/>
          </p:cNvPicPr>
          <p:nvPr>
            <p:ph idx="1"/>
          </p:nvPr>
        </p:nvPicPr>
        <p:blipFill>
          <a:blip r:embed="rId3"/>
          <a:stretch>
            <a:fillRect/>
          </a:stretch>
        </p:blipFill>
        <p:spPr>
          <a:xfrm>
            <a:off x="540774" y="242772"/>
            <a:ext cx="11130116" cy="6372456"/>
          </a:xfrm>
        </p:spPr>
      </p:pic>
    </p:spTree>
    <p:extLst>
      <p:ext uri="{BB962C8B-B14F-4D97-AF65-F5344CB8AC3E}">
        <p14:creationId xmlns:p14="http://schemas.microsoft.com/office/powerpoint/2010/main" val="305652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E5"/>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FF51E2-169D-4F85-A842-E8413F664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0E2A6FF-057A-4920-923D-05A12E99EA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B838B97C-FECC-4291-8CF6-AA3F6D0515F3}"/>
              </a:ext>
            </a:extLst>
          </p:cNvPr>
          <p:cNvSpPr>
            <a:spLocks noGrp="1"/>
          </p:cNvSpPr>
          <p:nvPr>
            <p:ph type="title"/>
          </p:nvPr>
        </p:nvSpPr>
        <p:spPr>
          <a:xfrm>
            <a:off x="685800" y="1066163"/>
            <a:ext cx="3306744" cy="5148371"/>
          </a:xfrm>
        </p:spPr>
        <p:txBody>
          <a:bodyPr>
            <a:normAutofit/>
          </a:bodyPr>
          <a:lstStyle/>
          <a:p>
            <a:r>
              <a:rPr lang="en-US" sz="3200"/>
              <a:t>What is an older worker?</a:t>
            </a:r>
          </a:p>
        </p:txBody>
      </p:sp>
      <p:graphicFrame>
        <p:nvGraphicFramePr>
          <p:cNvPr id="5" name="Content Placeholder 2">
            <a:extLst>
              <a:ext uri="{FF2B5EF4-FFF2-40B4-BE49-F238E27FC236}">
                <a16:creationId xmlns:a16="http://schemas.microsoft.com/office/drawing/2014/main" id="{318E8A66-DAFF-4458-8ECA-9A08380DE034}"/>
              </a:ext>
            </a:extLst>
          </p:cNvPr>
          <p:cNvGraphicFramePr>
            <a:graphicFrameLocks noGrp="1"/>
          </p:cNvGraphicFramePr>
          <p:nvPr>
            <p:ph idx="1"/>
            <p:extLst>
              <p:ext uri="{D42A27DB-BD31-4B8C-83A1-F6EECF244321}">
                <p14:modId xmlns:p14="http://schemas.microsoft.com/office/powerpoint/2010/main" val="1968682097"/>
              </p:ext>
            </p:extLst>
          </p:nvPr>
        </p:nvGraphicFramePr>
        <p:xfrm>
          <a:off x="4890275" y="0"/>
          <a:ext cx="6403994" cy="6749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357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8595-8B6D-44F0-9D5E-28A07E6E03CB}"/>
              </a:ext>
            </a:extLst>
          </p:cNvPr>
          <p:cNvSpPr>
            <a:spLocks noGrp="1"/>
          </p:cNvSpPr>
          <p:nvPr>
            <p:ph type="title"/>
          </p:nvPr>
        </p:nvSpPr>
        <p:spPr/>
        <p:txBody>
          <a:bodyPr/>
          <a:lstStyle/>
          <a:p>
            <a:r>
              <a:rPr lang="en-US" dirty="0"/>
              <a:t>AGE DESCRIMINATION IN EMPLOYMENT ACT OF 1967 </a:t>
            </a:r>
          </a:p>
        </p:txBody>
      </p:sp>
      <p:sp>
        <p:nvSpPr>
          <p:cNvPr id="3" name="Content Placeholder 2">
            <a:extLst>
              <a:ext uri="{FF2B5EF4-FFF2-40B4-BE49-F238E27FC236}">
                <a16:creationId xmlns:a16="http://schemas.microsoft.com/office/drawing/2014/main" id="{248749C0-5EC7-43A0-80E2-8EED5F8A94E8}"/>
              </a:ext>
            </a:extLst>
          </p:cNvPr>
          <p:cNvSpPr>
            <a:spLocks noGrp="1"/>
          </p:cNvSpPr>
          <p:nvPr>
            <p:ph idx="1"/>
          </p:nvPr>
        </p:nvSpPr>
        <p:spPr/>
        <p:txBody>
          <a:bodyPr/>
          <a:lstStyle/>
          <a:p>
            <a:r>
              <a:rPr lang="en-US" dirty="0"/>
              <a:t>The Age Discrimination in Employment Act (ADEA) forbids age discrimination against people who are age 40 or older. </a:t>
            </a:r>
          </a:p>
          <a:p>
            <a:endParaRPr lang="en-US" dirty="0"/>
          </a:p>
          <a:p>
            <a:r>
              <a:rPr lang="en-US" dirty="0"/>
              <a:t>The law prohibits discrimination in any aspect of employment, including hiring, firing, pay, job assignments, promotions, layoff, training, benefits, and any other term or condition of employment.</a:t>
            </a:r>
          </a:p>
          <a:p>
            <a:endParaRPr lang="en-US" dirty="0"/>
          </a:p>
          <a:p>
            <a:r>
              <a:rPr lang="en-US" dirty="0"/>
              <a:t>Both the Age Discrimination Employment Act of 1967 and the Americans with Disabilities Act of 1990 prohibit workplace discrimination based on age or disability, respectively, and support the retention of qualified workers despite limitations that may come from age or disability. </a:t>
            </a:r>
          </a:p>
        </p:txBody>
      </p:sp>
      <p:sp>
        <p:nvSpPr>
          <p:cNvPr id="6" name="TextBox 5">
            <a:extLst>
              <a:ext uri="{FF2B5EF4-FFF2-40B4-BE49-F238E27FC236}">
                <a16:creationId xmlns:a16="http://schemas.microsoft.com/office/drawing/2014/main" id="{A171238E-1A2A-479E-B1EE-164ADA38B173}"/>
              </a:ext>
            </a:extLst>
          </p:cNvPr>
          <p:cNvSpPr txBox="1"/>
          <p:nvPr/>
        </p:nvSpPr>
        <p:spPr>
          <a:xfrm>
            <a:off x="756458" y="6375862"/>
            <a:ext cx="9626138" cy="523220"/>
          </a:xfrm>
          <a:prstGeom prst="rect">
            <a:avLst/>
          </a:prstGeom>
          <a:noFill/>
        </p:spPr>
        <p:txBody>
          <a:bodyPr wrap="square" rtlCol="0">
            <a:spAutoFit/>
          </a:bodyPr>
          <a:lstStyle/>
          <a:p>
            <a:r>
              <a:rPr lang="en-US" sz="1000" dirty="0">
                <a:hlinkClick r:id="rId3"/>
              </a:rPr>
              <a:t>https://www.eeoc.gov/laws/types/age.cfm</a:t>
            </a:r>
            <a:r>
              <a:rPr lang="en-US" sz="1000" dirty="0"/>
              <a:t> </a:t>
            </a:r>
          </a:p>
          <a:p>
            <a:endParaRPr lang="en-US" dirty="0"/>
          </a:p>
        </p:txBody>
      </p:sp>
    </p:spTree>
    <p:extLst>
      <p:ext uri="{BB962C8B-B14F-4D97-AF65-F5344CB8AC3E}">
        <p14:creationId xmlns:p14="http://schemas.microsoft.com/office/powerpoint/2010/main" val="265492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E2F8-5727-464F-A3A0-85844DF8C3C5}"/>
              </a:ext>
            </a:extLst>
          </p:cNvPr>
          <p:cNvSpPr>
            <a:spLocks noGrp="1"/>
          </p:cNvSpPr>
          <p:nvPr>
            <p:ph type="title"/>
          </p:nvPr>
        </p:nvSpPr>
        <p:spPr/>
        <p:txBody>
          <a:bodyPr>
            <a:normAutofit/>
          </a:bodyPr>
          <a:lstStyle/>
          <a:p>
            <a:r>
              <a:rPr lang="en-US" dirty="0"/>
              <a:t>STATS</a:t>
            </a:r>
          </a:p>
        </p:txBody>
      </p:sp>
      <p:graphicFrame>
        <p:nvGraphicFramePr>
          <p:cNvPr id="5" name="Content Placeholder 2">
            <a:extLst>
              <a:ext uri="{FF2B5EF4-FFF2-40B4-BE49-F238E27FC236}">
                <a16:creationId xmlns:a16="http://schemas.microsoft.com/office/drawing/2014/main" id="{BC618539-A738-4051-9CC3-C6D04181B33C}"/>
              </a:ext>
            </a:extLst>
          </p:cNvPr>
          <p:cNvGraphicFramePr>
            <a:graphicFrameLocks noGrp="1"/>
          </p:cNvGraphicFramePr>
          <p:nvPr>
            <p:ph idx="1"/>
            <p:extLst>
              <p:ext uri="{D42A27DB-BD31-4B8C-83A1-F6EECF244321}">
                <p14:modId xmlns:p14="http://schemas.microsoft.com/office/powerpoint/2010/main" val="3048706279"/>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08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385C-FF49-422B-8553-23DFBB7CF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5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6BCE136A-6F4B-4F93-82F7-F2E20156B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1312A95-DA03-4FD5-B488-888CB536DFF2}"/>
              </a:ext>
            </a:extLst>
          </p:cNvPr>
          <p:cNvPicPr>
            <a:picLocks noChangeAspect="1"/>
          </p:cNvPicPr>
          <p:nvPr/>
        </p:nvPicPr>
        <p:blipFill rotWithShape="1">
          <a:blip r:embed="rId3"/>
          <a:srcRect t="3896" b="17854"/>
          <a:stretch/>
        </p:blipFill>
        <p:spPr>
          <a:xfrm>
            <a:off x="870204" y="873252"/>
            <a:ext cx="10451592" cy="5111496"/>
          </a:xfrm>
          <a:prstGeom prst="rect">
            <a:avLst/>
          </a:prstGeom>
          <a:ln w="31750" cap="sq">
            <a:noFill/>
            <a:miter lim="800000"/>
          </a:ln>
        </p:spPr>
      </p:pic>
    </p:spTree>
    <p:extLst>
      <p:ext uri="{BB962C8B-B14F-4D97-AF65-F5344CB8AC3E}">
        <p14:creationId xmlns:p14="http://schemas.microsoft.com/office/powerpoint/2010/main" val="426278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385C-FF49-422B-8553-23DFBB7CF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4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6BCE136A-6F4B-4F93-82F7-F2E20156B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D19E735-A156-46B2-B274-758952356861}"/>
              </a:ext>
            </a:extLst>
          </p:cNvPr>
          <p:cNvPicPr>
            <a:picLocks noChangeAspect="1"/>
          </p:cNvPicPr>
          <p:nvPr/>
        </p:nvPicPr>
        <p:blipFill>
          <a:blip r:embed="rId3"/>
          <a:stretch>
            <a:fillRect/>
          </a:stretch>
        </p:blipFill>
        <p:spPr>
          <a:xfrm>
            <a:off x="983670" y="1032641"/>
            <a:ext cx="10125764" cy="4792717"/>
          </a:xfrm>
          <a:prstGeom prst="rect">
            <a:avLst/>
          </a:prstGeom>
        </p:spPr>
      </p:pic>
    </p:spTree>
    <p:extLst>
      <p:ext uri="{BB962C8B-B14F-4D97-AF65-F5344CB8AC3E}">
        <p14:creationId xmlns:p14="http://schemas.microsoft.com/office/powerpoint/2010/main" val="292917457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3267</TotalTime>
  <Words>4017</Words>
  <Application>Microsoft Office PowerPoint</Application>
  <PresentationFormat>Widescreen</PresentationFormat>
  <Paragraphs>599</Paragraphs>
  <Slides>45</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Century Gothic</vt:lpstr>
      <vt:lpstr>Vapor Trail</vt:lpstr>
      <vt:lpstr>PowerPoint Presentation</vt:lpstr>
      <vt:lpstr>PowerPoint Presentation</vt:lpstr>
      <vt:lpstr>Safety for senior workers </vt:lpstr>
      <vt:lpstr>To do:</vt:lpstr>
      <vt:lpstr>What is an older worker?</vt:lpstr>
      <vt:lpstr>AGE DESCRIMINATION IN EMPLOYMENT ACT OF 1967 </vt:lpstr>
      <vt:lpstr>STATS</vt:lpstr>
      <vt:lpstr>PowerPoint Presentation</vt:lpstr>
      <vt:lpstr>PowerPoint Presentation</vt:lpstr>
      <vt:lpstr>AGING AND PHYSICAL CHANGES</vt:lpstr>
      <vt:lpstr>Age associated Changes </vt:lpstr>
      <vt:lpstr>TRUE OR FALSE?</vt:lpstr>
      <vt:lpstr>FALSE!</vt:lpstr>
      <vt:lpstr>Aging on the brain</vt:lpstr>
      <vt:lpstr>Aging on the brain</vt:lpstr>
      <vt:lpstr>TRUE OR FALSE?</vt:lpstr>
      <vt:lpstr>FALSE!</vt:lpstr>
      <vt:lpstr>Aging &amp; chronic conditions</vt:lpstr>
      <vt:lpstr>Aging &amp; chronic conditions</vt:lpstr>
      <vt:lpstr>TRUE OR FALSE?</vt:lpstr>
      <vt:lpstr>TRUE</vt:lpstr>
      <vt:lpstr>on the job</vt:lpstr>
      <vt:lpstr>PowerPoint Presentation</vt:lpstr>
      <vt:lpstr>Aging and physical changes</vt:lpstr>
      <vt:lpstr>Employer - to do</vt:lpstr>
      <vt:lpstr>Aging and physical changes</vt:lpstr>
      <vt:lpstr>FIRST AID</vt:lpstr>
      <vt:lpstr>Employer –  to do</vt:lpstr>
      <vt:lpstr>Aging and physical changes</vt:lpstr>
      <vt:lpstr>Aging and physical changes</vt:lpstr>
      <vt:lpstr>Employer – to do</vt:lpstr>
      <vt:lpstr>Older workers rock! (and not in chairs)</vt:lpstr>
      <vt:lpstr>Older workers rock! </vt:lpstr>
      <vt:lpstr>Older workers rock!  (bruce Springsteen is 70!)</vt:lpstr>
      <vt:lpstr>PowerPoint Presentation</vt:lpstr>
      <vt:lpstr>Training</vt:lpstr>
      <vt:lpstr>Be proactive!</vt:lpstr>
      <vt:lpstr>Age-friendly workplace</vt:lpstr>
      <vt:lpstr>Age-friendly workplace</vt:lpstr>
      <vt:lpstr>Age-friendly workplace</vt:lpstr>
      <vt:lpstr>TRUE OR FALSE?</vt:lpstr>
      <vt:lpstr>TRUE!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Bolha, Colleen</dc:creator>
  <cp:lastModifiedBy>Colleen Bolha</cp:lastModifiedBy>
  <cp:revision>153</cp:revision>
  <dcterms:created xsi:type="dcterms:W3CDTF">2019-10-08T19:26:27Z</dcterms:created>
  <dcterms:modified xsi:type="dcterms:W3CDTF">2019-11-14T14:46:24Z</dcterms:modified>
</cp:coreProperties>
</file>